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33" r:id="rId5"/>
  </p:sldMasterIdLst>
  <p:notesMasterIdLst>
    <p:notesMasterId r:id="rId25"/>
  </p:notesMasterIdLst>
  <p:sldIdLst>
    <p:sldId id="1082" r:id="rId6"/>
    <p:sldId id="838841352" r:id="rId7"/>
    <p:sldId id="838841353" r:id="rId8"/>
    <p:sldId id="838841363" r:id="rId9"/>
    <p:sldId id="838841366" r:id="rId10"/>
    <p:sldId id="838841349" r:id="rId11"/>
    <p:sldId id="838841367" r:id="rId12"/>
    <p:sldId id="838841368" r:id="rId13"/>
    <p:sldId id="838841357" r:id="rId14"/>
    <p:sldId id="838841369" r:id="rId15"/>
    <p:sldId id="838841358" r:id="rId16"/>
    <p:sldId id="838841359" r:id="rId17"/>
    <p:sldId id="838841370" r:id="rId18"/>
    <p:sldId id="838841364" r:id="rId19"/>
    <p:sldId id="838841355" r:id="rId20"/>
    <p:sldId id="4500" r:id="rId21"/>
    <p:sldId id="838841346" r:id="rId22"/>
    <p:sldId id="838841347" r:id="rId23"/>
    <p:sldId id="83884135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AB6A42-6ADA-614A-4113-7FF3C206B142}" name="Sarah Wilkinson" initials="SW" userId="S::sarah.wilkinson@ageing-better.org.uk::bc29bb47-84a0-4581-a473-909fc31bf74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1935D-BB8F-4019-BA32-057FF6394CA5}" v="388" dt="2023-04-27T13:58:44.115"/>
    <p1510:client id="{E3844950-BE64-4D79-A9C5-EF5DAB27FB7B}" v="1096" dt="2023-04-27T17:00:04.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10" d="100"/>
          <a:sy n="110" d="100"/>
        </p:scale>
        <p:origin x="516" y="108"/>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6:02:24.0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1,'1588'0,"-1488"5,133 22,-83-6,-50-9,40 5,166-1,-269-15,58 10,-56-6,44 2,-45-7,10-1,0 2,0 3,75 14,-54-6,0-3,1-3,0-3,73-6,-16 1,-104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6:02:26.8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1,'88'19,"185"19,107 11,246-25,-324-17,1179 3,-890-12,2833 2,-3405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6:04:01.61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3434 74,'-1599'0,"1445"-13,7 1,-188 14,-151-4,431-4,-58-12,66 8,-96-5,-191 16,314-1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6:04:43.24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1,'147'12,"-9"-1,1288-9,-701-4,737 2,-1437 1,-1 2,27 5,14 2,-43-8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6:04:46.57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0,'518'39,"-366"-19,-20-2,177 2,614-21,-908 0,-1-1,0-1,0 0,0-1,0-1,-1 0,1-1,21-13,-15 9,0 0,33-10,-32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29754-A991-4322-B867-444DBF772B98}" type="datetimeFigureOut">
              <a:rPr lang="en-GB" smtClean="0"/>
              <a:t>19/05/2023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803C3-6E67-413D-B041-FC63A2E84EA4}" type="slidenum">
              <a:rPr lang="en-GB" smtClean="0"/>
              <a:t>‹#›</a:t>
            </a:fld>
            <a:endParaRPr lang="en-GB"/>
          </a:p>
        </p:txBody>
      </p:sp>
    </p:spTree>
    <p:extLst>
      <p:ext uri="{BB962C8B-B14F-4D97-AF65-F5344CB8AC3E}">
        <p14:creationId xmlns:p14="http://schemas.microsoft.com/office/powerpoint/2010/main" val="249541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A32EAF-8E66-44BC-ACE8-7771E337C8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174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77043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045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a:lnSpc>
                <a:spcPts val="3600"/>
              </a:lnSpc>
              <a:spcAft>
                <a:spcPts val="0"/>
              </a:spcAft>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493421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algn="ctr">
              <a:lnSpc>
                <a:spcPts val="6000"/>
              </a:lnSpc>
              <a:defRPr sz="6000">
                <a:solidFill>
                  <a:srgbClr val="00216E"/>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algn="ctr">
              <a:lnSpc>
                <a:spcPts val="6000"/>
              </a:lnSpc>
              <a:defRPr sz="6000">
                <a:solidFill>
                  <a:schemeClr val="tx2"/>
                </a:solidFill>
              </a:defRPr>
            </a:lvl1pPr>
          </a:lstStyle>
          <a:p>
            <a:pPr lvl="0"/>
            <a:r>
              <a:rPr lang="en-US"/>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algn="ctr">
              <a:lnSpc>
                <a:spcPts val="6000"/>
              </a:lnSpc>
              <a:defRPr sz="6000">
                <a:solidFill>
                  <a:schemeClr val="accent5"/>
                </a:solidFill>
              </a:defRPr>
            </a:lvl1pPr>
          </a:lstStyle>
          <a:p>
            <a:pPr lvl="0"/>
            <a:r>
              <a:rPr lang="en-US"/>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6754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a:lnSpc>
                <a:spcPts val="6000"/>
              </a:lnSpc>
              <a:defRPr sz="6000">
                <a:solidFill>
                  <a:schemeClr val="tx2"/>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54267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284544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19627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771926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2689549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540000" y="2343150"/>
            <a:ext cx="6032250" cy="1908000"/>
          </a:xfrm>
        </p:spPr>
        <p:txBody>
          <a:bodyPr anchor="t">
            <a:normAutofit/>
          </a:bodyPr>
          <a:lstStyle>
            <a:lvl1pPr marL="0" indent="0" algn="l">
              <a:lnSpc>
                <a:spcPts val="4800"/>
              </a:lnSpc>
              <a:buFont typeface="Arial" panose="020B0604020202020204" pitchFamily="34" charset="0"/>
              <a:buNone/>
              <a:defRPr sz="4500">
                <a:solidFill>
                  <a:schemeClr val="bg1"/>
                </a:solidFill>
              </a:defRPr>
            </a:lvl1pPr>
          </a:lstStyle>
          <a:p>
            <a:r>
              <a:rPr lang="en-US"/>
              <a:t>Click to edit Master title style</a:t>
            </a:r>
            <a:br>
              <a:rPr lang="en-US"/>
            </a:b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481919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811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295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5614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6716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388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291294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5190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0211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marL="0" indent="0">
              <a:lnSpc>
                <a:spcPts val="3600"/>
              </a:lnSpc>
              <a:spcAft>
                <a:spcPts val="0"/>
              </a:spcAft>
              <a:buNone/>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160996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marL="0" indent="0" algn="ctr">
              <a:lnSpc>
                <a:spcPts val="6000"/>
              </a:lnSpc>
              <a:buNone/>
              <a:defRPr sz="6000">
                <a:solidFill>
                  <a:srgbClr val="00216E"/>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marL="0" indent="0" algn="ctr">
              <a:lnSpc>
                <a:spcPts val="6000"/>
              </a:lnSpc>
              <a:buNone/>
              <a:defRPr sz="6000">
                <a:solidFill>
                  <a:schemeClr val="tx2"/>
                </a:solidFill>
              </a:defRPr>
            </a:lvl1pPr>
          </a:lstStyle>
          <a:p>
            <a:pPr lvl="0"/>
            <a:r>
              <a:rPr lang="en-US"/>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marL="0" indent="0" algn="ctr">
              <a:lnSpc>
                <a:spcPts val="6000"/>
              </a:lnSpc>
              <a:buNone/>
              <a:defRPr sz="6000">
                <a:solidFill>
                  <a:schemeClr val="accent5"/>
                </a:solidFill>
              </a:defRPr>
            </a:lvl1pPr>
          </a:lstStyle>
          <a:p>
            <a:pPr lvl="0"/>
            <a:r>
              <a:rPr lang="en-US"/>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205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marL="0" indent="0">
              <a:lnSpc>
                <a:spcPts val="6000"/>
              </a:lnSpc>
              <a:buNone/>
              <a:defRPr sz="6000">
                <a:solidFill>
                  <a:schemeClr val="tx2"/>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117527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8083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19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079810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596674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3966029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332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rple Background">
    <p:bg>
      <p:bgPr>
        <a:solidFill>
          <a:srgbClr val="462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4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540000" y="2343150"/>
            <a:ext cx="6032250" cy="1908000"/>
          </a:xfrm>
        </p:spPr>
        <p:txBody>
          <a:bodyPr anchor="t">
            <a:normAutofit/>
          </a:bodyPr>
          <a:lstStyle>
            <a:lvl1pPr marL="0" indent="0" algn="l">
              <a:lnSpc>
                <a:spcPts val="4800"/>
              </a:lnSpc>
              <a:buFont typeface="Arial" panose="020B0604020202020204" pitchFamily="34" charset="0"/>
              <a:buNone/>
              <a:defRPr sz="4500">
                <a:solidFill>
                  <a:schemeClr val="bg1"/>
                </a:solidFill>
              </a:defRPr>
            </a:lvl1pPr>
          </a:lstStyle>
          <a:p>
            <a:r>
              <a:rPr lang="en-US"/>
              <a:t>Click to edit Master title style</a:t>
            </a:r>
            <a:br>
              <a:rPr lang="en-US"/>
            </a:b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895917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2286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0953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200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052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286559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671054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146618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Divider Slide - 02">
    <p:bg>
      <p:bgPr>
        <a:solidFill>
          <a:srgbClr val="F7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021804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3493154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3517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8509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662089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5686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marL="0" indent="0">
              <a:lnSpc>
                <a:spcPts val="3600"/>
              </a:lnSpc>
              <a:spcAft>
                <a:spcPts val="0"/>
              </a:spcAft>
              <a:buNone/>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745410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marL="0" indent="0" algn="ctr">
              <a:lnSpc>
                <a:spcPts val="6000"/>
              </a:lnSpc>
              <a:buNone/>
              <a:defRPr sz="6000">
                <a:solidFill>
                  <a:srgbClr val="00216E"/>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marL="0" indent="0" algn="ctr">
              <a:lnSpc>
                <a:spcPts val="6000"/>
              </a:lnSpc>
              <a:buNone/>
              <a:defRPr sz="6000">
                <a:solidFill>
                  <a:schemeClr val="tx2"/>
                </a:solidFill>
              </a:defRPr>
            </a:lvl1pPr>
          </a:lstStyle>
          <a:p>
            <a:pPr lvl="0"/>
            <a:r>
              <a:rPr lang="en-US"/>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marL="0" indent="0" algn="ctr">
              <a:lnSpc>
                <a:spcPts val="6000"/>
              </a:lnSpc>
              <a:buNone/>
              <a:defRPr sz="6000">
                <a:solidFill>
                  <a:schemeClr val="accent5"/>
                </a:solidFill>
              </a:defRPr>
            </a:lvl1pPr>
          </a:lstStyle>
          <a:p>
            <a:pPr lvl="0"/>
            <a:r>
              <a:rPr lang="en-US"/>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03506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85783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marL="0" indent="0">
              <a:lnSpc>
                <a:spcPts val="6000"/>
              </a:lnSpc>
              <a:buNone/>
              <a:defRPr sz="6000">
                <a:solidFill>
                  <a:schemeClr val="tx2"/>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13121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074079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7442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3256011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7064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347601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072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493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922333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2.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3629323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0" indent="0" algn="l" defTabSz="914400" rtl="0" eaLnBrk="1" latinLnBrk="0" hangingPunct="1">
        <a:lnSpc>
          <a:spcPts val="2700"/>
        </a:lnSpc>
        <a:spcBef>
          <a:spcPts val="0"/>
        </a:spcBef>
        <a:spcAft>
          <a:spcPts val="1400"/>
        </a:spcAft>
        <a:buFont typeface="Arial" panose="020B0604020202020204" pitchFamily="34" charset="0"/>
        <a:buNone/>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344830052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customXml" Target="../ink/ink5.xml"/><Relationship Id="rId2" Type="http://schemas.openxmlformats.org/officeDocument/2006/relationships/image" Target="../media/image15.png"/><Relationship Id="rId1" Type="http://schemas.openxmlformats.org/officeDocument/2006/relationships/slideLayout" Target="../slideLayouts/slideLayout51.xml"/><Relationship Id="rId6" Type="http://schemas.openxmlformats.org/officeDocument/2006/relationships/customXml" Target="../ink/ink2.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ons.gov.uk/peoplepopulationandcommunity/populationandmigration/populationestimates/articles/howyourareahaschangedin10yearscensus2021/2022-11-08" TargetMode="Externa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omisweb.co.uk/sources/census_2021/report?compare=E09000024,E12000007,E92000001" TargetMode="External"/><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ons.gov.uk/census/census2021dictionary/variablesbytopic" TargetMode="Externa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6AEAD-4880-4AA7-A73A-00478BB4C1B8}"/>
              </a:ext>
            </a:extLst>
          </p:cNvPr>
          <p:cNvSpPr>
            <a:spLocks noGrp="1"/>
          </p:cNvSpPr>
          <p:nvPr>
            <p:ph type="ctrTitle"/>
          </p:nvPr>
        </p:nvSpPr>
        <p:spPr/>
        <p:txBody>
          <a:bodyPr>
            <a:normAutofit/>
          </a:bodyPr>
          <a:lstStyle/>
          <a:p>
            <a:r>
              <a:rPr lang="en-GB" sz="3600" dirty="0"/>
              <a:t>Census 2021:</a:t>
            </a:r>
            <a:br>
              <a:rPr lang="en-GB" sz="3600" dirty="0"/>
            </a:br>
            <a:r>
              <a:rPr lang="en-GB" sz="3600" dirty="0"/>
              <a:t>finding the data you need</a:t>
            </a:r>
            <a:endParaRPr lang="en-GB" dirty="0"/>
          </a:p>
        </p:txBody>
      </p:sp>
      <p:pic>
        <p:nvPicPr>
          <p:cNvPr id="10" name="Picture Placeholder 9" descr="A picture containing outdoor, person, street&#10;&#10;Description automatically generated">
            <a:extLst>
              <a:ext uri="{FF2B5EF4-FFF2-40B4-BE49-F238E27FC236}">
                <a16:creationId xmlns:a16="http://schemas.microsoft.com/office/drawing/2014/main" id="{B2B99B85-3579-18B6-41E2-74076A0A730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6681" t="-83" r="8919" b="83"/>
          <a:stretch/>
        </p:blipFill>
        <p:spPr>
          <a:xfrm>
            <a:off x="5561573" y="-5716"/>
            <a:ext cx="6630427" cy="6863715"/>
          </a:xfrm>
        </p:spPr>
      </p:pic>
    </p:spTree>
    <p:extLst>
      <p:ext uri="{BB962C8B-B14F-4D97-AF65-F5344CB8AC3E}">
        <p14:creationId xmlns:p14="http://schemas.microsoft.com/office/powerpoint/2010/main" val="345581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D75714E9-59F3-CB5B-DF0D-CD2C27DE907C}"/>
              </a:ext>
            </a:extLst>
          </p:cNvPr>
          <p:cNvSpPr/>
          <p:nvPr/>
        </p:nvSpPr>
        <p:spPr>
          <a:xfrm>
            <a:off x="7867967" y="4319451"/>
            <a:ext cx="1402080" cy="3309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456054-5986-FFBD-A882-A5A35D788759}"/>
              </a:ext>
            </a:extLst>
          </p:cNvPr>
          <p:cNvPicPr>
            <a:picLocks noChangeAspect="1"/>
          </p:cNvPicPr>
          <p:nvPr/>
        </p:nvPicPr>
        <p:blipFill>
          <a:blip r:embed="rId2"/>
          <a:stretch>
            <a:fillRect/>
          </a:stretch>
        </p:blipFill>
        <p:spPr>
          <a:xfrm>
            <a:off x="6496593" y="2417041"/>
            <a:ext cx="4049031" cy="3319223"/>
          </a:xfrm>
          <a:prstGeom prst="rect">
            <a:avLst/>
          </a:prstGeom>
        </p:spPr>
      </p:pic>
      <p:sp>
        <p:nvSpPr>
          <p:cNvPr id="7" name="TextBox 6">
            <a:extLst>
              <a:ext uri="{FF2B5EF4-FFF2-40B4-BE49-F238E27FC236}">
                <a16:creationId xmlns:a16="http://schemas.microsoft.com/office/drawing/2014/main" id="{E383C148-C3D9-033F-36E6-3CE8B4D250BC}"/>
              </a:ext>
            </a:extLst>
          </p:cNvPr>
          <p:cNvSpPr txBox="1"/>
          <p:nvPr/>
        </p:nvSpPr>
        <p:spPr>
          <a:xfrm>
            <a:off x="449996" y="596134"/>
            <a:ext cx="10740517" cy="2185214"/>
          </a:xfrm>
          <a:prstGeom prst="rect">
            <a:avLst/>
          </a:prstGeom>
          <a:solidFill>
            <a:schemeClr val="bg1"/>
          </a:solidFill>
        </p:spPr>
        <p:txBody>
          <a:bodyPr wrap="square" lIns="91440" tIns="45720" rIns="91440" bIns="45720" rtlCol="0" anchor="t">
            <a:spAutoFit/>
          </a:bodyPr>
          <a:lstStyle/>
          <a:p>
            <a:pPr marL="285750" indent="-285750">
              <a:spcBef>
                <a:spcPts val="600"/>
              </a:spcBef>
              <a:buFont typeface="Arial" panose="020B0604020202020204" pitchFamily="34" charset="0"/>
              <a:buChar char="•"/>
            </a:pPr>
            <a:endParaRPr lang="en-GB" dirty="0"/>
          </a:p>
          <a:p>
            <a:pPr>
              <a:spcBef>
                <a:spcPts val="600"/>
              </a:spcBef>
            </a:pPr>
            <a:r>
              <a:rPr lang="en-GB" dirty="0">
                <a:cs typeface="Arial"/>
              </a:rPr>
              <a:t>Say you’re interested in data for certain electoral wards and divisions, then select </a:t>
            </a:r>
            <a:r>
              <a:rPr lang="en-GB" dirty="0">
                <a:highlight>
                  <a:srgbClr val="FFFF00"/>
                </a:highlight>
                <a:cs typeface="Arial"/>
              </a:rPr>
              <a:t>electoral wards and divisions</a:t>
            </a:r>
            <a:r>
              <a:rPr lang="en-GB" dirty="0">
                <a:cs typeface="Arial"/>
              </a:rPr>
              <a:t> for area type. Across how wide a geography do you want to compare these (note that there are 7,639 for all of England and Wales)? If you want to compare them across a single upper tier local authority, then enter its name for coverage as shown below. In this example, I have asked that data be produced for all 32 electoral wards and divisions across the upper tier local authority of Manchester. </a:t>
            </a:r>
          </a:p>
          <a:p>
            <a:pPr marL="285750" indent="-285750">
              <a:spcBef>
                <a:spcPts val="600"/>
              </a:spcBef>
              <a:buFont typeface="Arial" panose="020B0604020202020204" pitchFamily="34" charset="0"/>
              <a:buChar char="•"/>
            </a:pPr>
            <a:endParaRPr lang="en-GB" dirty="0">
              <a:cs typeface="Arial"/>
            </a:endParaRPr>
          </a:p>
        </p:txBody>
      </p:sp>
      <p:pic>
        <p:nvPicPr>
          <p:cNvPr id="13" name="Picture 12">
            <a:extLst>
              <a:ext uri="{FF2B5EF4-FFF2-40B4-BE49-F238E27FC236}">
                <a16:creationId xmlns:a16="http://schemas.microsoft.com/office/drawing/2014/main" id="{78D59041-4CFF-B062-96FD-093CC2FDC6D9}"/>
              </a:ext>
            </a:extLst>
          </p:cNvPr>
          <p:cNvPicPr>
            <a:picLocks noChangeAspect="1"/>
          </p:cNvPicPr>
          <p:nvPr/>
        </p:nvPicPr>
        <p:blipFill>
          <a:blip r:embed="rId3"/>
          <a:stretch>
            <a:fillRect/>
          </a:stretch>
        </p:blipFill>
        <p:spPr>
          <a:xfrm>
            <a:off x="2264157" y="2550790"/>
            <a:ext cx="3318039" cy="3747272"/>
          </a:xfrm>
          <a:prstGeom prst="rect">
            <a:avLst/>
          </a:prstGeom>
        </p:spPr>
      </p:pic>
      <p:cxnSp>
        <p:nvCxnSpPr>
          <p:cNvPr id="21" name="Straight Arrow Connector 20">
            <a:extLst>
              <a:ext uri="{FF2B5EF4-FFF2-40B4-BE49-F238E27FC236}">
                <a16:creationId xmlns:a16="http://schemas.microsoft.com/office/drawing/2014/main" id="{B8F59A55-3EA7-9BB1-186A-70DB3E5EA05D}"/>
              </a:ext>
            </a:extLst>
          </p:cNvPr>
          <p:cNvCxnSpPr>
            <a:cxnSpLocks/>
          </p:cNvCxnSpPr>
          <p:nvPr/>
        </p:nvCxnSpPr>
        <p:spPr>
          <a:xfrm>
            <a:off x="5582196" y="4146323"/>
            <a:ext cx="1027609" cy="0"/>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CC03994F-2C36-CAE9-7B68-78922C611584}"/>
                  </a:ext>
                </a:extLst>
              </p14:cNvPr>
              <p14:cNvContentPartPr/>
              <p14:nvPr/>
            </p14:nvContentPartPr>
            <p14:xfrm>
              <a:off x="7950823" y="4440806"/>
              <a:ext cx="1349280" cy="63000"/>
            </p14:xfrm>
          </p:contentPart>
        </mc:Choice>
        <mc:Fallback xmlns="">
          <p:pic>
            <p:nvPicPr>
              <p:cNvPr id="25" name="Ink 24">
                <a:extLst>
                  <a:ext uri="{FF2B5EF4-FFF2-40B4-BE49-F238E27FC236}">
                    <a16:creationId xmlns:a16="http://schemas.microsoft.com/office/drawing/2014/main" id="{CC03994F-2C36-CAE9-7B68-78922C611584}"/>
                  </a:ext>
                </a:extLst>
              </p:cNvPr>
              <p:cNvPicPr/>
              <p:nvPr/>
            </p:nvPicPr>
            <p:blipFill>
              <a:blip r:embed="rId5"/>
              <a:stretch>
                <a:fillRect/>
              </a:stretch>
            </p:blipFill>
            <p:spPr>
              <a:xfrm>
                <a:off x="7896823" y="4333166"/>
                <a:ext cx="14569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B7A3D1DA-86D5-0A4E-0B52-36AA405F0D25}"/>
                  </a:ext>
                </a:extLst>
              </p14:cNvPr>
              <p14:cNvContentPartPr/>
              <p14:nvPr/>
            </p14:nvContentPartPr>
            <p14:xfrm>
              <a:off x="2699503" y="3900806"/>
              <a:ext cx="2586960" cy="53640"/>
            </p14:xfrm>
          </p:contentPart>
        </mc:Choice>
        <mc:Fallback xmlns="">
          <p:pic>
            <p:nvPicPr>
              <p:cNvPr id="26" name="Ink 25">
                <a:extLst>
                  <a:ext uri="{FF2B5EF4-FFF2-40B4-BE49-F238E27FC236}">
                    <a16:creationId xmlns:a16="http://schemas.microsoft.com/office/drawing/2014/main" id="{B7A3D1DA-86D5-0A4E-0B52-36AA405F0D25}"/>
                  </a:ext>
                </a:extLst>
              </p:cNvPr>
              <p:cNvPicPr/>
              <p:nvPr/>
            </p:nvPicPr>
            <p:blipFill>
              <a:blip r:embed="rId7"/>
              <a:stretch>
                <a:fillRect/>
              </a:stretch>
            </p:blipFill>
            <p:spPr>
              <a:xfrm>
                <a:off x="2645863" y="3793166"/>
                <a:ext cx="26946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a:extLst>
                  <a:ext uri="{FF2B5EF4-FFF2-40B4-BE49-F238E27FC236}">
                    <a16:creationId xmlns:a16="http://schemas.microsoft.com/office/drawing/2014/main" id="{945EF919-1FD9-4D86-4425-3AB73C5DB550}"/>
                  </a:ext>
                </a:extLst>
              </p14:cNvPr>
              <p14:cNvContentPartPr/>
              <p14:nvPr/>
            </p14:nvContentPartPr>
            <p14:xfrm>
              <a:off x="2743783" y="4414526"/>
              <a:ext cx="1236240" cy="27000"/>
            </p14:xfrm>
          </p:contentPart>
        </mc:Choice>
        <mc:Fallback xmlns="">
          <p:pic>
            <p:nvPicPr>
              <p:cNvPr id="31" name="Ink 30">
                <a:extLst>
                  <a:ext uri="{FF2B5EF4-FFF2-40B4-BE49-F238E27FC236}">
                    <a16:creationId xmlns:a16="http://schemas.microsoft.com/office/drawing/2014/main" id="{945EF919-1FD9-4D86-4425-3AB73C5DB550}"/>
                  </a:ext>
                </a:extLst>
              </p:cNvPr>
              <p:cNvPicPr/>
              <p:nvPr/>
            </p:nvPicPr>
            <p:blipFill>
              <a:blip r:embed="rId9"/>
              <a:stretch>
                <a:fillRect/>
              </a:stretch>
            </p:blipFill>
            <p:spPr>
              <a:xfrm>
                <a:off x="2690143" y="4306526"/>
                <a:ext cx="1343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Ink 31">
                <a:extLst>
                  <a:ext uri="{FF2B5EF4-FFF2-40B4-BE49-F238E27FC236}">
                    <a16:creationId xmlns:a16="http://schemas.microsoft.com/office/drawing/2014/main" id="{BA453207-C4CE-A257-21CA-60C4EB8AE9F4}"/>
                  </a:ext>
                </a:extLst>
              </p14:cNvPr>
              <p14:cNvContentPartPr/>
              <p14:nvPr/>
            </p14:nvContentPartPr>
            <p14:xfrm>
              <a:off x="8829943" y="1671686"/>
              <a:ext cx="1471320" cy="17640"/>
            </p14:xfrm>
          </p:contentPart>
        </mc:Choice>
        <mc:Fallback xmlns="">
          <p:pic>
            <p:nvPicPr>
              <p:cNvPr id="32" name="Ink 31">
                <a:extLst>
                  <a:ext uri="{FF2B5EF4-FFF2-40B4-BE49-F238E27FC236}">
                    <a16:creationId xmlns:a16="http://schemas.microsoft.com/office/drawing/2014/main" id="{BA453207-C4CE-A257-21CA-60C4EB8AE9F4}"/>
                  </a:ext>
                </a:extLst>
              </p:cNvPr>
              <p:cNvPicPr/>
              <p:nvPr/>
            </p:nvPicPr>
            <p:blipFill>
              <a:blip r:embed="rId11"/>
              <a:stretch>
                <a:fillRect/>
              </a:stretch>
            </p:blipFill>
            <p:spPr>
              <a:xfrm>
                <a:off x="8776303" y="1564046"/>
                <a:ext cx="1578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Ink 32">
                <a:extLst>
                  <a:ext uri="{FF2B5EF4-FFF2-40B4-BE49-F238E27FC236}">
                    <a16:creationId xmlns:a16="http://schemas.microsoft.com/office/drawing/2014/main" id="{A4C268AD-5313-3057-2561-2D9E496F9BF3}"/>
                  </a:ext>
                </a:extLst>
              </p14:cNvPr>
              <p14:cNvContentPartPr/>
              <p14:nvPr/>
            </p14:nvContentPartPr>
            <p14:xfrm>
              <a:off x="531223" y="1967966"/>
              <a:ext cx="826560" cy="35280"/>
            </p14:xfrm>
          </p:contentPart>
        </mc:Choice>
        <mc:Fallback xmlns="">
          <p:pic>
            <p:nvPicPr>
              <p:cNvPr id="33" name="Ink 32">
                <a:extLst>
                  <a:ext uri="{FF2B5EF4-FFF2-40B4-BE49-F238E27FC236}">
                    <a16:creationId xmlns:a16="http://schemas.microsoft.com/office/drawing/2014/main" id="{A4C268AD-5313-3057-2561-2D9E496F9BF3}"/>
                  </a:ext>
                </a:extLst>
              </p:cNvPr>
              <p:cNvPicPr/>
              <p:nvPr/>
            </p:nvPicPr>
            <p:blipFill>
              <a:blip r:embed="rId13"/>
              <a:stretch>
                <a:fillRect/>
              </a:stretch>
            </p:blipFill>
            <p:spPr>
              <a:xfrm>
                <a:off x="477223" y="1859966"/>
                <a:ext cx="934200" cy="250920"/>
              </a:xfrm>
              <a:prstGeom prst="rect">
                <a:avLst/>
              </a:prstGeom>
            </p:spPr>
          </p:pic>
        </mc:Fallback>
      </mc:AlternateContent>
      <p:sp>
        <p:nvSpPr>
          <p:cNvPr id="2" name="Title 1">
            <a:extLst>
              <a:ext uri="{FF2B5EF4-FFF2-40B4-BE49-F238E27FC236}">
                <a16:creationId xmlns:a16="http://schemas.microsoft.com/office/drawing/2014/main" id="{E0D04323-495D-FB17-6227-18D1376519F1}"/>
              </a:ext>
            </a:extLst>
          </p:cNvPr>
          <p:cNvSpPr>
            <a:spLocks noGrp="1"/>
          </p:cNvSpPr>
          <p:nvPr>
            <p:ph type="title"/>
          </p:nvPr>
        </p:nvSpPr>
        <p:spPr>
          <a:xfrm>
            <a:off x="531150" y="228600"/>
            <a:ext cx="6078655" cy="1034462"/>
          </a:xfrm>
        </p:spPr>
        <p:txBody>
          <a:bodyPr/>
          <a:lstStyle/>
          <a:p>
            <a:r>
              <a:rPr lang="en-GB" dirty="0"/>
              <a:t>More on coverage for custom tables</a:t>
            </a:r>
          </a:p>
        </p:txBody>
      </p:sp>
    </p:spTree>
    <p:extLst>
      <p:ext uri="{BB962C8B-B14F-4D97-AF65-F5344CB8AC3E}">
        <p14:creationId xmlns:p14="http://schemas.microsoft.com/office/powerpoint/2010/main" val="124682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1B382B-F94C-71EB-0CDC-5B5FB7522673}"/>
              </a:ext>
            </a:extLst>
          </p:cNvPr>
          <p:cNvPicPr>
            <a:picLocks noChangeAspect="1"/>
          </p:cNvPicPr>
          <p:nvPr/>
        </p:nvPicPr>
        <p:blipFill>
          <a:blip r:embed="rId2"/>
          <a:stretch>
            <a:fillRect/>
          </a:stretch>
        </p:blipFill>
        <p:spPr>
          <a:xfrm>
            <a:off x="732970" y="2085589"/>
            <a:ext cx="6995173" cy="2066190"/>
          </a:xfrm>
          <a:prstGeom prst="rect">
            <a:avLst/>
          </a:prstGeom>
        </p:spPr>
      </p:pic>
      <p:sp>
        <p:nvSpPr>
          <p:cNvPr id="6" name="TextBox 5">
            <a:extLst>
              <a:ext uri="{FF2B5EF4-FFF2-40B4-BE49-F238E27FC236}">
                <a16:creationId xmlns:a16="http://schemas.microsoft.com/office/drawing/2014/main" id="{BF413828-C07F-FFF9-3E81-7130D8DE6CB0}"/>
              </a:ext>
            </a:extLst>
          </p:cNvPr>
          <p:cNvSpPr txBox="1"/>
          <p:nvPr/>
        </p:nvSpPr>
        <p:spPr>
          <a:xfrm>
            <a:off x="518920" y="915330"/>
            <a:ext cx="9996680" cy="163121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t>Add variables from list available – note there are different variables available depending on whether you’re looking at households, household references persons or residents  </a:t>
            </a:r>
          </a:p>
          <a:p>
            <a:pPr marL="285750" indent="-285750">
              <a:spcAft>
                <a:spcPts val="600"/>
              </a:spcAft>
              <a:buFont typeface="Arial" panose="020B0604020202020204" pitchFamily="34" charset="0"/>
              <a:buChar char="•"/>
            </a:pPr>
            <a:r>
              <a:rPr lang="en-GB" dirty="0"/>
              <a:t>You can add several variables, but note! </a:t>
            </a:r>
          </a:p>
          <a:p>
            <a:pPr marL="742950" lvl="1" indent="-285750">
              <a:spcAft>
                <a:spcPts val="600"/>
              </a:spcAft>
              <a:buFont typeface="Arial" panose="020B0604020202020204" pitchFamily="34" charset="0"/>
              <a:buChar char="•"/>
            </a:pPr>
            <a:r>
              <a:rPr lang="en-GB" dirty="0"/>
              <a:t>if you have too many variables, too many categories specified for those variables and/or a geographical area that is too small, you could get a message like this:</a:t>
            </a:r>
          </a:p>
        </p:txBody>
      </p:sp>
      <p:sp>
        <p:nvSpPr>
          <p:cNvPr id="7" name="Title 1">
            <a:extLst>
              <a:ext uri="{FF2B5EF4-FFF2-40B4-BE49-F238E27FC236}">
                <a16:creationId xmlns:a16="http://schemas.microsoft.com/office/drawing/2014/main" id="{31E3256F-443E-E7C0-C5C5-BD43F7A04A52}"/>
              </a:ext>
            </a:extLst>
          </p:cNvPr>
          <p:cNvSpPr txBox="1">
            <a:spLocks/>
          </p:cNvSpPr>
          <p:nvPr/>
        </p:nvSpPr>
        <p:spPr>
          <a:xfrm>
            <a:off x="518920" y="343192"/>
            <a:ext cx="7670040" cy="1034462"/>
          </a:xfrm>
          <a:prstGeom prst="rect">
            <a:avLst/>
          </a:prstGeom>
        </p:spPr>
        <p:txBody>
          <a:bodyPr vert="horz" lIns="0" tIns="0" rIns="0" bIns="0" rtlCol="0" anchor="t" anchorCtr="0">
            <a:noAutofit/>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r>
              <a:rPr lang="en-GB" dirty="0"/>
              <a:t>Selecting variables for custom tables</a:t>
            </a:r>
          </a:p>
        </p:txBody>
      </p:sp>
      <p:sp>
        <p:nvSpPr>
          <p:cNvPr id="9" name="TextBox 8">
            <a:extLst>
              <a:ext uri="{FF2B5EF4-FFF2-40B4-BE49-F238E27FC236}">
                <a16:creationId xmlns:a16="http://schemas.microsoft.com/office/drawing/2014/main" id="{2356786F-668D-264C-49B4-EA22339C9DFC}"/>
              </a:ext>
            </a:extLst>
          </p:cNvPr>
          <p:cNvSpPr txBox="1"/>
          <p:nvPr/>
        </p:nvSpPr>
        <p:spPr>
          <a:xfrm>
            <a:off x="518920" y="3874780"/>
            <a:ext cx="10940110" cy="2062103"/>
          </a:xfrm>
          <a:prstGeom prst="rect">
            <a:avLst/>
          </a:prstGeom>
          <a:noFill/>
        </p:spPr>
        <p:txBody>
          <a:bodyPr wrap="square" rtlCol="0">
            <a:spAutoFit/>
          </a:bodyPr>
          <a:lstStyle/>
          <a:p>
            <a:pPr>
              <a:spcAft>
                <a:spcPts val="600"/>
              </a:spcAft>
            </a:pPr>
            <a:r>
              <a:rPr lang="en-GB" dirty="0"/>
              <a:t>	</a:t>
            </a:r>
          </a:p>
          <a:p>
            <a:pPr>
              <a:spcAft>
                <a:spcPts val="600"/>
              </a:spcAft>
            </a:pPr>
            <a:r>
              <a:rPr lang="en-GB" dirty="0"/>
              <a:t>           This happens if there is a risk of identifying individuals</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t>What to do?</a:t>
            </a:r>
          </a:p>
          <a:p>
            <a:pPr marL="742950" lvl="1" indent="-285750">
              <a:spcAft>
                <a:spcPts val="600"/>
              </a:spcAft>
              <a:buFont typeface="Arial" panose="020B0604020202020204" pitchFamily="34" charset="0"/>
              <a:buChar char="•"/>
            </a:pPr>
            <a:r>
              <a:rPr lang="en-GB" dirty="0"/>
              <a:t>You could specify a larger geographic area, reduce the number of variables or the number of categories stipulated for a given variable, for example, use 8 ethnic groups instead of 20. </a:t>
            </a:r>
          </a:p>
        </p:txBody>
      </p:sp>
    </p:spTree>
    <p:extLst>
      <p:ext uri="{BB962C8B-B14F-4D97-AF65-F5344CB8AC3E}">
        <p14:creationId xmlns:p14="http://schemas.microsoft.com/office/powerpoint/2010/main" val="3371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2DFDA-F8AC-A46F-5567-54034E49F678}"/>
              </a:ext>
            </a:extLst>
          </p:cNvPr>
          <p:cNvSpPr>
            <a:spLocks noGrp="1"/>
          </p:cNvSpPr>
          <p:nvPr>
            <p:ph type="title"/>
          </p:nvPr>
        </p:nvSpPr>
        <p:spPr>
          <a:xfrm>
            <a:off x="539999" y="540001"/>
            <a:ext cx="8229532" cy="1034462"/>
          </a:xfrm>
        </p:spPr>
        <p:txBody>
          <a:bodyPr/>
          <a:lstStyle/>
          <a:p>
            <a:r>
              <a:rPr lang="en-GB" dirty="0"/>
              <a:t>Last steps to create your custom table</a:t>
            </a:r>
          </a:p>
        </p:txBody>
      </p:sp>
      <p:sp>
        <p:nvSpPr>
          <p:cNvPr id="3" name="Content Placeholder 2">
            <a:extLst>
              <a:ext uri="{FF2B5EF4-FFF2-40B4-BE49-F238E27FC236}">
                <a16:creationId xmlns:a16="http://schemas.microsoft.com/office/drawing/2014/main" id="{4497E7C8-7DAA-2E1D-7680-4F86378FE393}"/>
              </a:ext>
            </a:extLst>
          </p:cNvPr>
          <p:cNvSpPr>
            <a:spLocks noGrp="1"/>
          </p:cNvSpPr>
          <p:nvPr>
            <p:ph idx="1"/>
          </p:nvPr>
        </p:nvSpPr>
        <p:spPr>
          <a:xfrm>
            <a:off x="539999" y="1753849"/>
            <a:ext cx="6394201" cy="4423114"/>
          </a:xfrm>
        </p:spPr>
        <p:txBody>
          <a:bodyPr/>
          <a:lstStyle/>
          <a:p>
            <a:r>
              <a:rPr lang="en-GB" dirty="0"/>
              <a:t>Adjust the categories for your variables (there are many options, for example, you can select from 2 to 101 categories for age) or for issues of disclosure</a:t>
            </a:r>
          </a:p>
          <a:p>
            <a:r>
              <a:rPr lang="en-GB" dirty="0"/>
              <a:t>Get the data (select format) and download</a:t>
            </a:r>
          </a:p>
          <a:p>
            <a:r>
              <a:rPr lang="en-GB" dirty="0"/>
              <a:t>Create pivot tables in excel to get data in format desired  </a:t>
            </a:r>
          </a:p>
        </p:txBody>
      </p:sp>
      <p:pic>
        <p:nvPicPr>
          <p:cNvPr id="5" name="Picture 4">
            <a:extLst>
              <a:ext uri="{FF2B5EF4-FFF2-40B4-BE49-F238E27FC236}">
                <a16:creationId xmlns:a16="http://schemas.microsoft.com/office/drawing/2014/main" id="{F69792C4-F958-EFA3-C838-B42295CAD4AE}"/>
              </a:ext>
            </a:extLst>
          </p:cNvPr>
          <p:cNvPicPr>
            <a:picLocks noChangeAspect="1"/>
          </p:cNvPicPr>
          <p:nvPr/>
        </p:nvPicPr>
        <p:blipFill>
          <a:blip r:embed="rId2"/>
          <a:stretch>
            <a:fillRect/>
          </a:stretch>
        </p:blipFill>
        <p:spPr>
          <a:xfrm>
            <a:off x="6978831" y="642938"/>
            <a:ext cx="3581400" cy="5534025"/>
          </a:xfrm>
          <a:prstGeom prst="rect">
            <a:avLst/>
          </a:prstGeom>
        </p:spPr>
      </p:pic>
      <p:pic>
        <p:nvPicPr>
          <p:cNvPr id="7" name="Picture 6">
            <a:extLst>
              <a:ext uri="{FF2B5EF4-FFF2-40B4-BE49-F238E27FC236}">
                <a16:creationId xmlns:a16="http://schemas.microsoft.com/office/drawing/2014/main" id="{44BCC61D-8207-3323-75FC-E88C68BB2AB4}"/>
              </a:ext>
            </a:extLst>
          </p:cNvPr>
          <p:cNvPicPr>
            <a:picLocks noChangeAspect="1"/>
          </p:cNvPicPr>
          <p:nvPr/>
        </p:nvPicPr>
        <p:blipFill>
          <a:blip r:embed="rId3"/>
          <a:stretch>
            <a:fillRect/>
          </a:stretch>
        </p:blipFill>
        <p:spPr>
          <a:xfrm>
            <a:off x="9947026" y="104775"/>
            <a:ext cx="1704975" cy="6477000"/>
          </a:xfrm>
          <a:prstGeom prst="rect">
            <a:avLst/>
          </a:prstGeom>
        </p:spPr>
      </p:pic>
    </p:spTree>
    <p:extLst>
      <p:ext uri="{BB962C8B-B14F-4D97-AF65-F5344CB8AC3E}">
        <p14:creationId xmlns:p14="http://schemas.microsoft.com/office/powerpoint/2010/main" val="289573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FF64D4-1EBB-816C-E87B-85097A239C30}"/>
              </a:ext>
            </a:extLst>
          </p:cNvPr>
          <p:cNvPicPr>
            <a:picLocks noChangeAspect="1"/>
          </p:cNvPicPr>
          <p:nvPr/>
        </p:nvPicPr>
        <p:blipFill>
          <a:blip r:embed="rId2"/>
          <a:stretch>
            <a:fillRect/>
          </a:stretch>
        </p:blipFill>
        <p:spPr>
          <a:xfrm>
            <a:off x="0" y="687034"/>
            <a:ext cx="12192000" cy="3341623"/>
          </a:xfrm>
          <a:prstGeom prst="rect">
            <a:avLst/>
          </a:prstGeom>
        </p:spPr>
      </p:pic>
      <p:sp>
        <p:nvSpPr>
          <p:cNvPr id="8" name="Title 1">
            <a:extLst>
              <a:ext uri="{FF2B5EF4-FFF2-40B4-BE49-F238E27FC236}">
                <a16:creationId xmlns:a16="http://schemas.microsoft.com/office/drawing/2014/main" id="{CFE6205E-2E67-2144-7988-92847E2FB34A}"/>
              </a:ext>
            </a:extLst>
          </p:cNvPr>
          <p:cNvSpPr txBox="1">
            <a:spLocks/>
          </p:cNvSpPr>
          <p:nvPr/>
        </p:nvSpPr>
        <p:spPr>
          <a:xfrm>
            <a:off x="222828" y="81665"/>
            <a:ext cx="11882086" cy="1034462"/>
          </a:xfrm>
          <a:prstGeom prst="rect">
            <a:avLst/>
          </a:prstGeom>
        </p:spPr>
        <p:txBody>
          <a:bodyPr vert="horz" lIns="0" tIns="0" rIns="0" bIns="0" rtlCol="0" anchor="t" anchorCtr="0">
            <a:noAutofit/>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r>
              <a:rPr lang="en-GB" dirty="0"/>
              <a:t>An example: combining age, ethnicity, tenure and health</a:t>
            </a:r>
          </a:p>
        </p:txBody>
      </p:sp>
      <p:sp>
        <p:nvSpPr>
          <p:cNvPr id="9" name="TextBox 8">
            <a:extLst>
              <a:ext uri="{FF2B5EF4-FFF2-40B4-BE49-F238E27FC236}">
                <a16:creationId xmlns:a16="http://schemas.microsoft.com/office/drawing/2014/main" id="{BC9C6FF1-A7A2-F6CA-D20D-B8E38A4C3833}"/>
              </a:ext>
            </a:extLst>
          </p:cNvPr>
          <p:cNvSpPr txBox="1"/>
          <p:nvPr/>
        </p:nvSpPr>
        <p:spPr>
          <a:xfrm>
            <a:off x="5820793" y="4465351"/>
            <a:ext cx="4539449" cy="1477328"/>
          </a:xfrm>
          <a:prstGeom prst="rect">
            <a:avLst/>
          </a:prstGeom>
          <a:noFill/>
        </p:spPr>
        <p:txBody>
          <a:bodyPr wrap="square" rtlCol="0">
            <a:spAutoFit/>
          </a:bodyPr>
          <a:lstStyle/>
          <a:p>
            <a:r>
              <a:rPr lang="en-GB" dirty="0"/>
              <a:t>The ethnic group with the highest proportion of private renters aged 50-64 in poor health is White: Gypsy or Irish traveller (36.9%) and the lowest is White British (13%). </a:t>
            </a:r>
          </a:p>
        </p:txBody>
      </p:sp>
      <p:pic>
        <p:nvPicPr>
          <p:cNvPr id="11" name="Picture 10">
            <a:extLst>
              <a:ext uri="{FF2B5EF4-FFF2-40B4-BE49-F238E27FC236}">
                <a16:creationId xmlns:a16="http://schemas.microsoft.com/office/drawing/2014/main" id="{1467484E-C356-E09E-8C8D-4B5722F7E53C}"/>
              </a:ext>
            </a:extLst>
          </p:cNvPr>
          <p:cNvPicPr>
            <a:picLocks noChangeAspect="1"/>
          </p:cNvPicPr>
          <p:nvPr/>
        </p:nvPicPr>
        <p:blipFill>
          <a:blip r:embed="rId3"/>
          <a:stretch>
            <a:fillRect/>
          </a:stretch>
        </p:blipFill>
        <p:spPr>
          <a:xfrm>
            <a:off x="144135" y="3018409"/>
            <a:ext cx="5288999" cy="3777856"/>
          </a:xfrm>
          <a:prstGeom prst="rect">
            <a:avLst/>
          </a:prstGeom>
        </p:spPr>
      </p:pic>
    </p:spTree>
    <p:extLst>
      <p:ext uri="{BB962C8B-B14F-4D97-AF65-F5344CB8AC3E}">
        <p14:creationId xmlns:p14="http://schemas.microsoft.com/office/powerpoint/2010/main" val="217668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DFD2-048E-1ADF-3CA9-FAC8FB0F4FC2}"/>
              </a:ext>
            </a:extLst>
          </p:cNvPr>
          <p:cNvSpPr>
            <a:spLocks noGrp="1"/>
          </p:cNvSpPr>
          <p:nvPr>
            <p:ph type="ctrTitle"/>
          </p:nvPr>
        </p:nvSpPr>
        <p:spPr>
          <a:xfrm>
            <a:off x="539999" y="1592210"/>
            <a:ext cx="8778171" cy="1680379"/>
          </a:xfrm>
        </p:spPr>
        <p:txBody>
          <a:bodyPr/>
          <a:lstStyle/>
          <a:p>
            <a:r>
              <a:rPr lang="en-GB" dirty="0">
                <a:cs typeface="Arial"/>
              </a:rPr>
              <a:t>Some handy “off-the shelf” Census 2021 resources</a:t>
            </a:r>
          </a:p>
        </p:txBody>
      </p:sp>
    </p:spTree>
    <p:extLst>
      <p:ext uri="{BB962C8B-B14F-4D97-AF65-F5344CB8AC3E}">
        <p14:creationId xmlns:p14="http://schemas.microsoft.com/office/powerpoint/2010/main" val="389280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477C2B-F585-2094-5B61-BA2F0619A92C}"/>
              </a:ext>
            </a:extLst>
          </p:cNvPr>
          <p:cNvSpPr txBox="1"/>
          <p:nvPr/>
        </p:nvSpPr>
        <p:spPr>
          <a:xfrm>
            <a:off x="6191079" y="6428210"/>
            <a:ext cx="6096000" cy="369332"/>
          </a:xfrm>
          <a:prstGeom prst="rect">
            <a:avLst/>
          </a:prstGeom>
          <a:noFill/>
        </p:spPr>
        <p:txBody>
          <a:bodyPr wrap="square">
            <a:spAutoFit/>
          </a:bodyPr>
          <a:lstStyle/>
          <a:p>
            <a:r>
              <a:rPr lang="en-GB" dirty="0"/>
              <a:t>Go to: https://www.ons.gov.uk/visualisations/areas</a:t>
            </a:r>
          </a:p>
        </p:txBody>
      </p:sp>
      <p:pic>
        <p:nvPicPr>
          <p:cNvPr id="12" name="Picture 11">
            <a:extLst>
              <a:ext uri="{FF2B5EF4-FFF2-40B4-BE49-F238E27FC236}">
                <a16:creationId xmlns:a16="http://schemas.microsoft.com/office/drawing/2014/main" id="{81350A0B-AFC8-72AF-6EFF-D2FC668ED912}"/>
              </a:ext>
            </a:extLst>
          </p:cNvPr>
          <p:cNvPicPr>
            <a:picLocks noChangeAspect="1"/>
          </p:cNvPicPr>
          <p:nvPr/>
        </p:nvPicPr>
        <p:blipFill>
          <a:blip r:embed="rId2"/>
          <a:stretch>
            <a:fillRect/>
          </a:stretch>
        </p:blipFill>
        <p:spPr>
          <a:xfrm>
            <a:off x="436880" y="458763"/>
            <a:ext cx="3872451" cy="6123711"/>
          </a:xfrm>
          <a:prstGeom prst="rect">
            <a:avLst/>
          </a:prstGeom>
        </p:spPr>
      </p:pic>
      <p:sp>
        <p:nvSpPr>
          <p:cNvPr id="14" name="Title 1">
            <a:extLst>
              <a:ext uri="{FF2B5EF4-FFF2-40B4-BE49-F238E27FC236}">
                <a16:creationId xmlns:a16="http://schemas.microsoft.com/office/drawing/2014/main" id="{E5039BFC-EFF3-4B3B-3093-0E39ACB259CB}"/>
              </a:ext>
            </a:extLst>
          </p:cNvPr>
          <p:cNvSpPr>
            <a:spLocks noGrp="1"/>
          </p:cNvSpPr>
          <p:nvPr>
            <p:ph type="title"/>
          </p:nvPr>
        </p:nvSpPr>
        <p:spPr>
          <a:xfrm>
            <a:off x="265679" y="1206"/>
            <a:ext cx="11489441" cy="1034461"/>
          </a:xfrm>
        </p:spPr>
        <p:txBody>
          <a:bodyPr/>
          <a:lstStyle/>
          <a:p>
            <a:r>
              <a:rPr lang="en-GB" dirty="0"/>
              <a:t>Find facts and figures about areas in England and Wales </a:t>
            </a:r>
          </a:p>
        </p:txBody>
      </p:sp>
      <p:pic>
        <p:nvPicPr>
          <p:cNvPr id="16" name="Picture 15">
            <a:extLst>
              <a:ext uri="{FF2B5EF4-FFF2-40B4-BE49-F238E27FC236}">
                <a16:creationId xmlns:a16="http://schemas.microsoft.com/office/drawing/2014/main" id="{FD41C6CD-22EF-F457-185F-289E91AB6AA7}"/>
              </a:ext>
            </a:extLst>
          </p:cNvPr>
          <p:cNvPicPr>
            <a:picLocks noChangeAspect="1"/>
          </p:cNvPicPr>
          <p:nvPr/>
        </p:nvPicPr>
        <p:blipFill>
          <a:blip r:embed="rId3"/>
          <a:stretch>
            <a:fillRect/>
          </a:stretch>
        </p:blipFill>
        <p:spPr>
          <a:xfrm>
            <a:off x="6191079" y="613026"/>
            <a:ext cx="4718245" cy="5815184"/>
          </a:xfrm>
          <a:prstGeom prst="rect">
            <a:avLst/>
          </a:prstGeom>
        </p:spPr>
      </p:pic>
    </p:spTree>
    <p:extLst>
      <p:ext uri="{BB962C8B-B14F-4D97-AF65-F5344CB8AC3E}">
        <p14:creationId xmlns:p14="http://schemas.microsoft.com/office/powerpoint/2010/main" val="25798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F354-DA3F-D899-E604-3AD7FC5C88D2}"/>
              </a:ext>
            </a:extLst>
          </p:cNvPr>
          <p:cNvSpPr>
            <a:spLocks noGrp="1"/>
          </p:cNvSpPr>
          <p:nvPr>
            <p:ph type="title"/>
          </p:nvPr>
        </p:nvSpPr>
        <p:spPr>
          <a:xfrm>
            <a:off x="370835" y="1361103"/>
            <a:ext cx="5013965" cy="1522484"/>
          </a:xfrm>
        </p:spPr>
        <p:txBody>
          <a:bodyPr/>
          <a:lstStyle/>
          <a:p>
            <a:r>
              <a:rPr lang="en-GB" sz="1800" dirty="0">
                <a:effectLst/>
                <a:latin typeface="Segoe UI" panose="020B0502040204020203" pitchFamily="34" charset="0"/>
                <a:hlinkClick r:id="rId2"/>
              </a:rPr>
              <a:t>https://www.ons.gov.uk/peoplepopulationandcommunity/populationandmigration/populationestimates/articles/howyourareahaschangedin10yearscensus2021/2022-11-08</a:t>
            </a:r>
            <a:br>
              <a:rPr lang="en-GB" sz="1800" dirty="0">
                <a:effectLst/>
                <a:latin typeface="Segoe UI" panose="020B0502040204020203" pitchFamily="34" charset="0"/>
              </a:rPr>
            </a:br>
            <a:br>
              <a:rPr lang="en-GB" sz="1800" dirty="0">
                <a:effectLst/>
                <a:latin typeface="Segoe UI" panose="020B0502040204020203" pitchFamily="34" charset="0"/>
              </a:rPr>
            </a:br>
            <a:endParaRPr lang="en-GB" sz="2000" dirty="0"/>
          </a:p>
        </p:txBody>
      </p:sp>
      <p:pic>
        <p:nvPicPr>
          <p:cNvPr id="6" name="Picture 5">
            <a:extLst>
              <a:ext uri="{FF2B5EF4-FFF2-40B4-BE49-F238E27FC236}">
                <a16:creationId xmlns:a16="http://schemas.microsoft.com/office/drawing/2014/main" id="{303D62C2-90F7-185E-F4D9-F2D27BCE0E53}"/>
              </a:ext>
            </a:extLst>
          </p:cNvPr>
          <p:cNvPicPr>
            <a:picLocks noChangeAspect="1"/>
          </p:cNvPicPr>
          <p:nvPr/>
        </p:nvPicPr>
        <p:blipFill>
          <a:blip r:embed="rId3"/>
          <a:stretch>
            <a:fillRect/>
          </a:stretch>
        </p:blipFill>
        <p:spPr>
          <a:xfrm>
            <a:off x="6096000" y="0"/>
            <a:ext cx="4892842" cy="6858000"/>
          </a:xfrm>
          <a:prstGeom prst="rect">
            <a:avLst/>
          </a:prstGeom>
        </p:spPr>
      </p:pic>
      <p:sp>
        <p:nvSpPr>
          <p:cNvPr id="7" name="Title 1">
            <a:extLst>
              <a:ext uri="{FF2B5EF4-FFF2-40B4-BE49-F238E27FC236}">
                <a16:creationId xmlns:a16="http://schemas.microsoft.com/office/drawing/2014/main" id="{23DD31EE-44E0-F7AB-2C58-3EAA788C2187}"/>
              </a:ext>
            </a:extLst>
          </p:cNvPr>
          <p:cNvSpPr txBox="1">
            <a:spLocks/>
          </p:cNvSpPr>
          <p:nvPr/>
        </p:nvSpPr>
        <p:spPr>
          <a:xfrm>
            <a:off x="72638" y="230389"/>
            <a:ext cx="6023362" cy="1034462"/>
          </a:xfrm>
          <a:prstGeom prst="rect">
            <a:avLst/>
          </a:prstGeom>
        </p:spPr>
        <p:txBody>
          <a:bodyPr vert="horz" lIns="0" tIns="0" rIns="0" bIns="0" rtlCol="0" anchor="t" anchorCtr="0">
            <a:noAutofit/>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r>
              <a:rPr lang="en-GB" sz="3200" dirty="0"/>
              <a:t>Comparing the 2021 and 2011 census</a:t>
            </a:r>
          </a:p>
        </p:txBody>
      </p:sp>
    </p:spTree>
    <p:extLst>
      <p:ext uri="{BB962C8B-B14F-4D97-AF65-F5344CB8AC3E}">
        <p14:creationId xmlns:p14="http://schemas.microsoft.com/office/powerpoint/2010/main" val="22244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585707A-EBF5-079A-C704-5E95C7DE7356}"/>
              </a:ext>
            </a:extLst>
          </p:cNvPr>
          <p:cNvPicPr>
            <a:picLocks noChangeAspect="1"/>
          </p:cNvPicPr>
          <p:nvPr/>
        </p:nvPicPr>
        <p:blipFill>
          <a:blip r:embed="rId2"/>
          <a:stretch>
            <a:fillRect/>
          </a:stretch>
        </p:blipFill>
        <p:spPr>
          <a:xfrm>
            <a:off x="13022" y="0"/>
            <a:ext cx="12165956" cy="6858000"/>
          </a:xfrm>
          <a:prstGeom prst="rect">
            <a:avLst/>
          </a:prstGeom>
        </p:spPr>
      </p:pic>
      <p:sp>
        <p:nvSpPr>
          <p:cNvPr id="13" name="TextBox 12">
            <a:extLst>
              <a:ext uri="{FF2B5EF4-FFF2-40B4-BE49-F238E27FC236}">
                <a16:creationId xmlns:a16="http://schemas.microsoft.com/office/drawing/2014/main" id="{AFE461EB-1E97-4DFF-A693-F2D05824E041}"/>
              </a:ext>
            </a:extLst>
          </p:cNvPr>
          <p:cNvSpPr txBox="1"/>
          <p:nvPr/>
        </p:nvSpPr>
        <p:spPr>
          <a:xfrm>
            <a:off x="3114575" y="511529"/>
            <a:ext cx="6097604" cy="369332"/>
          </a:xfrm>
          <a:prstGeom prst="rect">
            <a:avLst/>
          </a:prstGeom>
          <a:noFill/>
        </p:spPr>
        <p:txBody>
          <a:bodyPr wrap="square">
            <a:spAutoFit/>
          </a:bodyPr>
          <a:lstStyle/>
          <a:p>
            <a:r>
              <a:rPr lang="en-GB" u="sng" dirty="0"/>
              <a:t>Go to: https://www.ons.gov.uk/census/maps</a:t>
            </a:r>
          </a:p>
        </p:txBody>
      </p:sp>
      <p:sp>
        <p:nvSpPr>
          <p:cNvPr id="22" name="TextBox 21">
            <a:extLst>
              <a:ext uri="{FF2B5EF4-FFF2-40B4-BE49-F238E27FC236}">
                <a16:creationId xmlns:a16="http://schemas.microsoft.com/office/drawing/2014/main" id="{85245024-C860-F323-C791-E590157FE495}"/>
              </a:ext>
            </a:extLst>
          </p:cNvPr>
          <p:cNvSpPr txBox="1"/>
          <p:nvPr/>
        </p:nvSpPr>
        <p:spPr>
          <a:xfrm>
            <a:off x="3291841" y="1934678"/>
            <a:ext cx="3311090" cy="1477328"/>
          </a:xfrm>
          <a:prstGeom prst="rect">
            <a:avLst/>
          </a:prstGeom>
          <a:noFill/>
        </p:spPr>
        <p:txBody>
          <a:bodyPr wrap="square" rtlCol="0">
            <a:spAutoFit/>
          </a:bodyPr>
          <a:lstStyle/>
          <a:p>
            <a:r>
              <a:rPr lang="en-GB" sz="1800" dirty="0">
                <a:effectLst/>
                <a:latin typeface="Segoe UI" panose="020B0502040204020203" pitchFamily="34" charset="0"/>
              </a:rPr>
              <a:t>Note: you can explore a range of variables from the topic list but only one at a time and all expressed in percentages of the population</a:t>
            </a:r>
            <a:endParaRPr lang="en-GB" dirty="0"/>
          </a:p>
        </p:txBody>
      </p:sp>
      <p:cxnSp>
        <p:nvCxnSpPr>
          <p:cNvPr id="24" name="Straight Arrow Connector 23">
            <a:extLst>
              <a:ext uri="{FF2B5EF4-FFF2-40B4-BE49-F238E27FC236}">
                <a16:creationId xmlns:a16="http://schemas.microsoft.com/office/drawing/2014/main" id="{429B126D-12AF-A35F-42B4-039B44143649}"/>
              </a:ext>
            </a:extLst>
          </p:cNvPr>
          <p:cNvCxnSpPr>
            <a:cxnSpLocks/>
          </p:cNvCxnSpPr>
          <p:nvPr/>
        </p:nvCxnSpPr>
        <p:spPr>
          <a:xfrm flipH="1" flipV="1">
            <a:off x="462013" y="1934678"/>
            <a:ext cx="2906830" cy="423511"/>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25" name="Straight Arrow Connector 24">
            <a:extLst>
              <a:ext uri="{FF2B5EF4-FFF2-40B4-BE49-F238E27FC236}">
                <a16:creationId xmlns:a16="http://schemas.microsoft.com/office/drawing/2014/main" id="{8FB268BA-C958-E45A-9005-6CBCC2739A5F}"/>
              </a:ext>
            </a:extLst>
          </p:cNvPr>
          <p:cNvCxnSpPr>
            <a:cxnSpLocks/>
          </p:cNvCxnSpPr>
          <p:nvPr/>
        </p:nvCxnSpPr>
        <p:spPr>
          <a:xfrm>
            <a:off x="5120640" y="3096506"/>
            <a:ext cx="1299411" cy="2900033"/>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31514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4B072C-2E29-9C30-DD01-ECED4892B167}"/>
              </a:ext>
            </a:extLst>
          </p:cNvPr>
          <p:cNvPicPr>
            <a:picLocks noChangeAspect="1"/>
          </p:cNvPicPr>
          <p:nvPr/>
        </p:nvPicPr>
        <p:blipFill>
          <a:blip r:embed="rId2"/>
          <a:stretch>
            <a:fillRect/>
          </a:stretch>
        </p:blipFill>
        <p:spPr>
          <a:xfrm>
            <a:off x="391885" y="1197186"/>
            <a:ext cx="11199223" cy="5581568"/>
          </a:xfrm>
          <a:prstGeom prst="rect">
            <a:avLst/>
          </a:prstGeom>
        </p:spPr>
      </p:pic>
      <p:sp>
        <p:nvSpPr>
          <p:cNvPr id="7" name="TextBox 6">
            <a:extLst>
              <a:ext uri="{FF2B5EF4-FFF2-40B4-BE49-F238E27FC236}">
                <a16:creationId xmlns:a16="http://schemas.microsoft.com/office/drawing/2014/main" id="{66BDF70C-49DB-B869-3118-5314A52FC0F3}"/>
              </a:ext>
            </a:extLst>
          </p:cNvPr>
          <p:cNvSpPr txBox="1"/>
          <p:nvPr/>
        </p:nvSpPr>
        <p:spPr>
          <a:xfrm>
            <a:off x="391885" y="579119"/>
            <a:ext cx="6108275" cy="400110"/>
          </a:xfrm>
          <a:prstGeom prst="rect">
            <a:avLst/>
          </a:prstGeom>
          <a:noFill/>
        </p:spPr>
        <p:txBody>
          <a:bodyPr wrap="none" rtlCol="0">
            <a:spAutoFit/>
          </a:bodyPr>
          <a:lstStyle/>
          <a:p>
            <a:r>
              <a:rPr lang="en-GB" sz="2000" dirty="0"/>
              <a:t>You can zoom in on the map as far as output areas </a:t>
            </a:r>
          </a:p>
        </p:txBody>
      </p:sp>
    </p:spTree>
    <p:extLst>
      <p:ext uri="{BB962C8B-B14F-4D97-AF65-F5344CB8AC3E}">
        <p14:creationId xmlns:p14="http://schemas.microsoft.com/office/powerpoint/2010/main" val="167301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E62D-DE3B-2CAC-7FC8-D9E85CE78BE0}"/>
              </a:ext>
            </a:extLst>
          </p:cNvPr>
          <p:cNvSpPr>
            <a:spLocks noGrp="1"/>
          </p:cNvSpPr>
          <p:nvPr>
            <p:ph type="title"/>
          </p:nvPr>
        </p:nvSpPr>
        <p:spPr>
          <a:xfrm>
            <a:off x="265679" y="275526"/>
            <a:ext cx="11489441" cy="1034461"/>
          </a:xfrm>
        </p:spPr>
        <p:txBody>
          <a:bodyPr/>
          <a:lstStyle/>
          <a:p>
            <a:r>
              <a:rPr lang="en-GB" dirty="0"/>
              <a:t>Area profiles also available on Nomis</a:t>
            </a:r>
          </a:p>
        </p:txBody>
      </p:sp>
      <p:pic>
        <p:nvPicPr>
          <p:cNvPr id="5" name="Picture 4">
            <a:extLst>
              <a:ext uri="{FF2B5EF4-FFF2-40B4-BE49-F238E27FC236}">
                <a16:creationId xmlns:a16="http://schemas.microsoft.com/office/drawing/2014/main" id="{2D915064-0AC7-03FD-5ACB-C77858746364}"/>
              </a:ext>
            </a:extLst>
          </p:cNvPr>
          <p:cNvPicPr>
            <a:picLocks noChangeAspect="1"/>
          </p:cNvPicPr>
          <p:nvPr/>
        </p:nvPicPr>
        <p:blipFill>
          <a:blip r:embed="rId2"/>
          <a:stretch>
            <a:fillRect/>
          </a:stretch>
        </p:blipFill>
        <p:spPr>
          <a:xfrm>
            <a:off x="3299105" y="954764"/>
            <a:ext cx="8760815" cy="5903236"/>
          </a:xfrm>
          <a:prstGeom prst="rect">
            <a:avLst/>
          </a:prstGeom>
        </p:spPr>
      </p:pic>
      <p:sp>
        <p:nvSpPr>
          <p:cNvPr id="7" name="TextBox 6">
            <a:extLst>
              <a:ext uri="{FF2B5EF4-FFF2-40B4-BE49-F238E27FC236}">
                <a16:creationId xmlns:a16="http://schemas.microsoft.com/office/drawing/2014/main" id="{7D3B8710-DE73-4273-8266-FBB399F65A6F}"/>
              </a:ext>
            </a:extLst>
          </p:cNvPr>
          <p:cNvSpPr txBox="1"/>
          <p:nvPr/>
        </p:nvSpPr>
        <p:spPr>
          <a:xfrm>
            <a:off x="265679" y="1063675"/>
            <a:ext cx="2377440" cy="2246769"/>
          </a:xfrm>
          <a:prstGeom prst="rect">
            <a:avLst/>
          </a:prstGeom>
          <a:noFill/>
        </p:spPr>
        <p:txBody>
          <a:bodyPr wrap="square">
            <a:spAutoFit/>
          </a:bodyPr>
          <a:lstStyle/>
          <a:p>
            <a:r>
              <a:rPr lang="en-GB" sz="2000" dirty="0">
                <a:hlinkClick r:id="rId3"/>
              </a:rPr>
              <a:t>https://www.nomisweb.co.uk/sources/census_2021/report?compare=E09000024,E12000007,E92000001</a:t>
            </a:r>
            <a:endParaRPr lang="en-GB" sz="2000" dirty="0"/>
          </a:p>
          <a:p>
            <a:endParaRPr lang="en-GB" sz="2000" dirty="0"/>
          </a:p>
        </p:txBody>
      </p:sp>
      <p:sp>
        <p:nvSpPr>
          <p:cNvPr id="11" name="TextBox 10">
            <a:extLst>
              <a:ext uri="{FF2B5EF4-FFF2-40B4-BE49-F238E27FC236}">
                <a16:creationId xmlns:a16="http://schemas.microsoft.com/office/drawing/2014/main" id="{58F5D206-748A-5F30-1CF8-915FAFFFD454}"/>
              </a:ext>
            </a:extLst>
          </p:cNvPr>
          <p:cNvSpPr txBox="1"/>
          <p:nvPr/>
        </p:nvSpPr>
        <p:spPr>
          <a:xfrm>
            <a:off x="265679" y="3115119"/>
            <a:ext cx="2517935" cy="2862322"/>
          </a:xfrm>
          <a:prstGeom prst="rect">
            <a:avLst/>
          </a:prstGeom>
          <a:noFill/>
        </p:spPr>
        <p:txBody>
          <a:bodyPr wrap="square">
            <a:spAutoFit/>
          </a:bodyPr>
          <a:lstStyle/>
          <a:p>
            <a:r>
              <a:rPr lang="en-GB" b="0" i="0" dirty="0">
                <a:solidFill>
                  <a:srgbClr val="333333"/>
                </a:solidFill>
                <a:effectLst/>
                <a:latin typeface="Calibri" panose="020F0502020204030204" pitchFamily="34" charset="0"/>
                <a:cs typeface="Calibri" panose="020F0502020204030204" pitchFamily="34" charset="0"/>
              </a:rPr>
              <a:t>Area Profiles allow users to view local statistics across different topics and compare them to national statistics. They currently use local authority level data, and more data and geographies will be added over time.</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504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E6D-73DA-2233-C2AE-D2DF136DA329}"/>
              </a:ext>
            </a:extLst>
          </p:cNvPr>
          <p:cNvSpPr>
            <a:spLocks noGrp="1"/>
          </p:cNvSpPr>
          <p:nvPr>
            <p:ph type="title"/>
          </p:nvPr>
        </p:nvSpPr>
        <p:spPr>
          <a:xfrm>
            <a:off x="5071358" y="560321"/>
            <a:ext cx="6775201" cy="1034462"/>
          </a:xfrm>
        </p:spPr>
        <p:txBody>
          <a:bodyPr/>
          <a:lstStyle/>
          <a:p>
            <a:r>
              <a:rPr lang="en-GB" dirty="0"/>
              <a:t>Home page for census 2021: https://www.ons.gov.uk/census</a:t>
            </a:r>
          </a:p>
        </p:txBody>
      </p:sp>
      <p:pic>
        <p:nvPicPr>
          <p:cNvPr id="6" name="Picture 5">
            <a:extLst>
              <a:ext uri="{FF2B5EF4-FFF2-40B4-BE49-F238E27FC236}">
                <a16:creationId xmlns:a16="http://schemas.microsoft.com/office/drawing/2014/main" id="{B7F50799-3145-4E92-A1DE-639D6425291A}"/>
              </a:ext>
            </a:extLst>
          </p:cNvPr>
          <p:cNvPicPr>
            <a:picLocks noChangeAspect="1"/>
          </p:cNvPicPr>
          <p:nvPr/>
        </p:nvPicPr>
        <p:blipFill>
          <a:blip r:embed="rId2"/>
          <a:stretch>
            <a:fillRect/>
          </a:stretch>
        </p:blipFill>
        <p:spPr>
          <a:xfrm>
            <a:off x="0" y="0"/>
            <a:ext cx="4634002" cy="6858000"/>
          </a:xfrm>
          <a:prstGeom prst="rect">
            <a:avLst/>
          </a:prstGeom>
        </p:spPr>
      </p:pic>
      <p:sp>
        <p:nvSpPr>
          <p:cNvPr id="8" name="TextBox 7">
            <a:extLst>
              <a:ext uri="{FF2B5EF4-FFF2-40B4-BE49-F238E27FC236}">
                <a16:creationId xmlns:a16="http://schemas.microsoft.com/office/drawing/2014/main" id="{9B7CBBB6-34A6-B02A-4956-F0924DD49B32}"/>
              </a:ext>
            </a:extLst>
          </p:cNvPr>
          <p:cNvSpPr txBox="1"/>
          <p:nvPr/>
        </p:nvSpPr>
        <p:spPr>
          <a:xfrm>
            <a:off x="4937760" y="1896795"/>
            <a:ext cx="6908800" cy="1569660"/>
          </a:xfrm>
          <a:prstGeom prst="rect">
            <a:avLst/>
          </a:prstGeom>
          <a:noFill/>
        </p:spPr>
        <p:txBody>
          <a:bodyPr wrap="square">
            <a:spAutoFit/>
          </a:bodyPr>
          <a:lstStyle/>
          <a:p>
            <a:pPr marL="342900" indent="-342900">
              <a:buFont typeface="Arial" panose="020B0604020202020204" pitchFamily="34" charset="0"/>
              <a:buChar char="•"/>
            </a:pPr>
            <a:r>
              <a:rPr lang="en-GB" sz="2400" b="0" i="0" dirty="0">
                <a:solidFill>
                  <a:srgbClr val="323132"/>
                </a:solidFill>
                <a:effectLst/>
                <a:latin typeface="Calibri" panose="020F0502020204030204" pitchFamily="34" charset="0"/>
                <a:cs typeface="Calibri" panose="020F0502020204030204" pitchFamily="34" charset="0"/>
              </a:rPr>
              <a:t>Census 2021 took place in England and Wales around Census Day on 21 March 2021</a:t>
            </a:r>
          </a:p>
          <a:p>
            <a:pPr marL="342900" indent="-342900">
              <a:buFont typeface="Arial" panose="020B0604020202020204" pitchFamily="34" charset="0"/>
              <a:buChar char="•"/>
            </a:pPr>
            <a:endParaRPr lang="en-GB" sz="2400" b="0" i="0" dirty="0">
              <a:solidFill>
                <a:srgbClr val="323132"/>
              </a:solidFill>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solidFill>
                  <a:srgbClr val="323132"/>
                </a:solidFill>
                <a:latin typeface="Calibri" panose="020F0502020204030204" pitchFamily="34" charset="0"/>
                <a:cs typeface="Calibri" panose="020F0502020204030204" pitchFamily="34" charset="0"/>
              </a:rPr>
              <a:t>It achieved a 97% response rate overall</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283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0FD6-8765-3315-FFB8-AAEEF4872A95}"/>
              </a:ext>
            </a:extLst>
          </p:cNvPr>
          <p:cNvSpPr>
            <a:spLocks noGrp="1"/>
          </p:cNvSpPr>
          <p:nvPr>
            <p:ph type="title"/>
          </p:nvPr>
        </p:nvSpPr>
        <p:spPr>
          <a:xfrm>
            <a:off x="164078" y="306321"/>
            <a:ext cx="6023362" cy="1034462"/>
          </a:xfrm>
        </p:spPr>
        <p:txBody>
          <a:bodyPr/>
          <a:lstStyle/>
          <a:p>
            <a:r>
              <a:rPr lang="en-GB" sz="3200" dirty="0"/>
              <a:t>Variables in Census 2021 by topic</a:t>
            </a:r>
          </a:p>
        </p:txBody>
      </p:sp>
      <p:sp>
        <p:nvSpPr>
          <p:cNvPr id="3" name="Content Placeholder 2">
            <a:extLst>
              <a:ext uri="{FF2B5EF4-FFF2-40B4-BE49-F238E27FC236}">
                <a16:creationId xmlns:a16="http://schemas.microsoft.com/office/drawing/2014/main" id="{0D477D73-638B-7844-AA1D-3D7EA4DCED85}"/>
              </a:ext>
            </a:extLst>
          </p:cNvPr>
          <p:cNvSpPr>
            <a:spLocks noGrp="1"/>
          </p:cNvSpPr>
          <p:nvPr>
            <p:ph idx="1"/>
          </p:nvPr>
        </p:nvSpPr>
        <p:spPr>
          <a:xfrm>
            <a:off x="332446" y="1340783"/>
            <a:ext cx="5400000" cy="4423114"/>
          </a:xfrm>
        </p:spPr>
        <p:txBody>
          <a:bodyPr/>
          <a:lstStyle/>
          <a:p>
            <a:pPr marL="0" indent="0">
              <a:buNone/>
            </a:pPr>
            <a:r>
              <a:rPr lang="en-GB" sz="2000" dirty="0">
                <a:hlinkClick r:id="rId2"/>
              </a:rPr>
              <a:t>https://www.ons.gov.uk/census/census2021dictionary/variablesbytopic</a:t>
            </a:r>
            <a:endParaRPr lang="en-GB" sz="2000" dirty="0"/>
          </a:p>
          <a:p>
            <a:endParaRPr lang="en-GB" sz="2000" dirty="0"/>
          </a:p>
          <a:p>
            <a:r>
              <a:rPr lang="en-GB" sz="2000" dirty="0"/>
              <a:t>Shows you everything that has been measured and provides definitions as well as whether it is comparable with 2011 census data</a:t>
            </a:r>
          </a:p>
          <a:p>
            <a:endParaRPr lang="en-GB" dirty="0"/>
          </a:p>
        </p:txBody>
      </p:sp>
      <p:pic>
        <p:nvPicPr>
          <p:cNvPr id="6" name="Picture 5">
            <a:extLst>
              <a:ext uri="{FF2B5EF4-FFF2-40B4-BE49-F238E27FC236}">
                <a16:creationId xmlns:a16="http://schemas.microsoft.com/office/drawing/2014/main" id="{E560C15B-144C-1E28-A7F5-E30D8D431EB2}"/>
              </a:ext>
            </a:extLst>
          </p:cNvPr>
          <p:cNvPicPr>
            <a:picLocks noChangeAspect="1"/>
          </p:cNvPicPr>
          <p:nvPr/>
        </p:nvPicPr>
        <p:blipFill>
          <a:blip r:embed="rId3"/>
          <a:stretch>
            <a:fillRect/>
          </a:stretch>
        </p:blipFill>
        <p:spPr>
          <a:xfrm>
            <a:off x="6045030" y="0"/>
            <a:ext cx="6146970" cy="6858000"/>
          </a:xfrm>
          <a:prstGeom prst="rect">
            <a:avLst/>
          </a:prstGeom>
        </p:spPr>
      </p:pic>
    </p:spTree>
    <p:extLst>
      <p:ext uri="{BB962C8B-B14F-4D97-AF65-F5344CB8AC3E}">
        <p14:creationId xmlns:p14="http://schemas.microsoft.com/office/powerpoint/2010/main" val="391901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DFD2-048E-1ADF-3CA9-FAC8FB0F4FC2}"/>
              </a:ext>
            </a:extLst>
          </p:cNvPr>
          <p:cNvSpPr>
            <a:spLocks noGrp="1"/>
          </p:cNvSpPr>
          <p:nvPr>
            <p:ph type="ctrTitle"/>
          </p:nvPr>
        </p:nvSpPr>
        <p:spPr>
          <a:xfrm>
            <a:off x="539999" y="1592210"/>
            <a:ext cx="9352937" cy="1680379"/>
          </a:xfrm>
        </p:spPr>
        <p:txBody>
          <a:bodyPr/>
          <a:lstStyle/>
          <a:p>
            <a:r>
              <a:rPr lang="en-GB" dirty="0">
                <a:cs typeface="Arial"/>
              </a:rPr>
              <a:t>A range of Census 2021 outputs from off-the shelf to fully tailored </a:t>
            </a:r>
            <a:endParaRPr lang="en-GB" dirty="0"/>
          </a:p>
        </p:txBody>
      </p:sp>
      <p:sp>
        <p:nvSpPr>
          <p:cNvPr id="3" name="Subtitle 2">
            <a:extLst>
              <a:ext uri="{FF2B5EF4-FFF2-40B4-BE49-F238E27FC236}">
                <a16:creationId xmlns:a16="http://schemas.microsoft.com/office/drawing/2014/main" id="{63F852EB-1DE8-E6FE-F068-CAA899C4D5F8}"/>
              </a:ext>
            </a:extLst>
          </p:cNvPr>
          <p:cNvSpPr>
            <a:spLocks noGrp="1"/>
          </p:cNvSpPr>
          <p:nvPr>
            <p:ph type="subTitle" idx="1"/>
          </p:nvPr>
        </p:nvSpPr>
        <p:spPr/>
        <p:txBody>
          <a:bodyPr/>
          <a:lstStyle/>
          <a:p>
            <a:br>
              <a:rPr lang="en-GB" sz="2400" dirty="0"/>
            </a:br>
            <a:endParaRPr lang="en-GB" dirty="0"/>
          </a:p>
        </p:txBody>
      </p:sp>
    </p:spTree>
    <p:extLst>
      <p:ext uri="{BB962C8B-B14F-4D97-AF65-F5344CB8AC3E}">
        <p14:creationId xmlns:p14="http://schemas.microsoft.com/office/powerpoint/2010/main" val="128899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DD31EE-44E0-F7AB-2C58-3EAA788C2187}"/>
              </a:ext>
            </a:extLst>
          </p:cNvPr>
          <p:cNvSpPr txBox="1">
            <a:spLocks/>
          </p:cNvSpPr>
          <p:nvPr/>
        </p:nvSpPr>
        <p:spPr>
          <a:xfrm>
            <a:off x="248589" y="282641"/>
            <a:ext cx="10403774" cy="1034462"/>
          </a:xfrm>
          <a:prstGeom prst="rect">
            <a:avLst/>
          </a:prstGeom>
        </p:spPr>
        <p:txBody>
          <a:bodyPr vert="horz" lIns="0" tIns="0" rIns="0" bIns="0" rtlCol="0" anchor="t" anchorCtr="0">
            <a:noAutofit/>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r>
              <a:rPr lang="en-GB" sz="3200" dirty="0"/>
              <a:t>Tables already created by the Office for National Statistics </a:t>
            </a:r>
          </a:p>
        </p:txBody>
      </p:sp>
      <p:sp>
        <p:nvSpPr>
          <p:cNvPr id="9" name="TextBox 8">
            <a:extLst>
              <a:ext uri="{FF2B5EF4-FFF2-40B4-BE49-F238E27FC236}">
                <a16:creationId xmlns:a16="http://schemas.microsoft.com/office/drawing/2014/main" id="{2121173E-4A3D-345F-D438-3135093A35F9}"/>
              </a:ext>
            </a:extLst>
          </p:cNvPr>
          <p:cNvSpPr txBox="1"/>
          <p:nvPr/>
        </p:nvSpPr>
        <p:spPr>
          <a:xfrm>
            <a:off x="459377" y="1317103"/>
            <a:ext cx="9982199" cy="4801314"/>
          </a:xfrm>
          <a:prstGeom prst="rect">
            <a:avLst/>
          </a:prstGeom>
          <a:noFill/>
        </p:spPr>
        <p:txBody>
          <a:bodyPr wrap="square" rtlCol="0">
            <a:spAutoFit/>
          </a:bodyPr>
          <a:lstStyle/>
          <a:p>
            <a:r>
              <a:rPr lang="en-GB" dirty="0"/>
              <a:t>The Office for National Statistics (ONS) has provided a range of ways of accessing, interacting with and specifying the data available from Census 2021.</a:t>
            </a:r>
          </a:p>
          <a:p>
            <a:endParaRPr lang="en-GB" dirty="0"/>
          </a:p>
          <a:p>
            <a:r>
              <a:rPr lang="en-GB" dirty="0"/>
              <a:t>These include pre-specified tables which allow </a:t>
            </a:r>
            <a:r>
              <a:rPr lang="en-GB" sz="1800" i="1" dirty="0"/>
              <a:t>some</a:t>
            </a:r>
            <a:r>
              <a:rPr lang="en-GB" sz="1800" dirty="0"/>
              <a:t> options for tailoring if desired. </a:t>
            </a:r>
            <a:r>
              <a:rPr lang="en-GB" dirty="0"/>
              <a:t>These tables </a:t>
            </a:r>
            <a:r>
              <a:rPr lang="en-GB" sz="1800" dirty="0"/>
              <a:t>could be:</a:t>
            </a:r>
          </a:p>
          <a:p>
            <a:pPr marL="0" indent="0">
              <a:buNone/>
            </a:pPr>
            <a:endParaRPr lang="en-GB" sz="1800" dirty="0">
              <a:cs typeface="Arial"/>
            </a:endParaRPr>
          </a:p>
          <a:p>
            <a:pPr marL="285750" indent="-285750">
              <a:buFont typeface="Arial" panose="020B0604020202020204" pitchFamily="34" charset="0"/>
              <a:buChar char="•"/>
            </a:pPr>
            <a:r>
              <a:rPr lang="en-GB" sz="1800" b="1" dirty="0"/>
              <a:t>Univariate -</a:t>
            </a:r>
            <a:r>
              <a:rPr lang="en-GB" sz="1800" dirty="0"/>
              <a:t> i.e. they contain a single variable such as religion or </a:t>
            </a:r>
            <a:endParaRPr lang="en-GB" sz="1800" dirty="0">
              <a:cs typeface="Arial"/>
            </a:endParaRPr>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r>
              <a:rPr lang="en-GB" sz="1800" b="1" dirty="0"/>
              <a:t>Bivariate</a:t>
            </a:r>
            <a:r>
              <a:rPr lang="en-GB" sz="1800" dirty="0"/>
              <a:t> - i.e. they contain two variables, for example, </a:t>
            </a:r>
            <a:r>
              <a:rPr lang="en-GB" dirty="0">
                <a:solidFill>
                  <a:srgbClr val="222222"/>
                </a:solidFill>
              </a:rPr>
              <a:t>g</a:t>
            </a:r>
            <a:r>
              <a:rPr lang="en-GB" sz="1800" i="0" dirty="0">
                <a:solidFill>
                  <a:srgbClr val="222222"/>
                </a:solidFill>
                <a:effectLst/>
              </a:rPr>
              <a:t>ender identity </a:t>
            </a:r>
            <a:r>
              <a:rPr lang="en-GB" sz="1800" i="1" dirty="0">
                <a:solidFill>
                  <a:srgbClr val="222222"/>
                </a:solidFill>
                <a:effectLst/>
              </a:rPr>
              <a:t>and</a:t>
            </a:r>
            <a:r>
              <a:rPr lang="en-GB" sz="1800" i="0" dirty="0">
                <a:solidFill>
                  <a:srgbClr val="222222"/>
                </a:solidFill>
                <a:effectLst/>
              </a:rPr>
              <a:t> general health</a:t>
            </a:r>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r>
              <a:rPr lang="en-GB" sz="1800" b="1" dirty="0"/>
              <a:t>Multivariate, </a:t>
            </a:r>
            <a:r>
              <a:rPr lang="en-GB" sz="1800" dirty="0"/>
              <a:t>i.e. they contain more than 2 variables, such as </a:t>
            </a:r>
            <a:r>
              <a:rPr kumimoji="0" lang="en-US" altLang="en-US" sz="1800" i="0" u="none" strike="noStrike" cap="none" normalizeH="0" baseline="0" dirty="0">
                <a:ln>
                  <a:noFill/>
                </a:ln>
                <a:solidFill>
                  <a:srgbClr val="222222"/>
                </a:solidFill>
                <a:effectLst/>
              </a:rPr>
              <a:t>Provision of unpaid care by general health by households with people who have a disability</a:t>
            </a:r>
          </a:p>
          <a:p>
            <a:pPr marL="0" indent="0">
              <a:buNone/>
            </a:pPr>
            <a:endParaRPr lang="en-GB" sz="1800" i="1" dirty="0"/>
          </a:p>
          <a:p>
            <a:r>
              <a:rPr lang="en-GB" sz="1800" dirty="0"/>
              <a:t>All these </a:t>
            </a:r>
            <a:r>
              <a:rPr lang="en-GB" dirty="0"/>
              <a:t>o</a:t>
            </a:r>
            <a:r>
              <a:rPr lang="en-GB" sz="1800" dirty="0"/>
              <a:t>utputs already created by the </a:t>
            </a:r>
            <a:r>
              <a:rPr lang="en-GB" dirty="0"/>
              <a:t>ONS (and reports where they exist) can </a:t>
            </a:r>
            <a:r>
              <a:rPr lang="en-GB" sz="1800" dirty="0"/>
              <a:t>be found here: </a:t>
            </a:r>
          </a:p>
          <a:p>
            <a:pPr marL="0" indent="0">
              <a:buNone/>
            </a:pPr>
            <a:endParaRPr lang="en-GB" sz="1800" dirty="0"/>
          </a:p>
          <a:p>
            <a:pPr marL="0" indent="0">
              <a:buNone/>
            </a:pPr>
            <a:r>
              <a:rPr lang="en-GB" sz="1800" u="sng" dirty="0"/>
              <a:t>https://www.ons.gov.uk/search?topics=9731,6646,3845,9497,4262,4128,7755,4994,6885,9724,7367&amp;filter=datasets&amp;page=1&amp;filter=bulletin&amp;filter=article&amp;filter=compendia</a:t>
            </a:r>
          </a:p>
        </p:txBody>
      </p:sp>
    </p:spTree>
    <p:extLst>
      <p:ext uri="{BB962C8B-B14F-4D97-AF65-F5344CB8AC3E}">
        <p14:creationId xmlns:p14="http://schemas.microsoft.com/office/powerpoint/2010/main" val="119502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D4B5-3FC2-2479-B874-F3FA105A3450}"/>
              </a:ext>
            </a:extLst>
          </p:cNvPr>
          <p:cNvSpPr>
            <a:spLocks noGrp="1"/>
          </p:cNvSpPr>
          <p:nvPr>
            <p:ph type="title"/>
          </p:nvPr>
        </p:nvSpPr>
        <p:spPr>
          <a:xfrm>
            <a:off x="539998" y="302827"/>
            <a:ext cx="5400000" cy="1034462"/>
          </a:xfrm>
        </p:spPr>
        <p:txBody>
          <a:bodyPr/>
          <a:lstStyle/>
          <a:p>
            <a:r>
              <a:rPr lang="en-GB" sz="3200" dirty="0"/>
              <a:t>Custom datasets</a:t>
            </a:r>
            <a:br>
              <a:rPr lang="en-GB" sz="3200" dirty="0"/>
            </a:br>
            <a:endParaRPr lang="en-GB" sz="3200" dirty="0"/>
          </a:p>
        </p:txBody>
      </p:sp>
      <p:sp>
        <p:nvSpPr>
          <p:cNvPr id="3" name="Content Placeholder 2">
            <a:extLst>
              <a:ext uri="{FF2B5EF4-FFF2-40B4-BE49-F238E27FC236}">
                <a16:creationId xmlns:a16="http://schemas.microsoft.com/office/drawing/2014/main" id="{324879FD-5527-244E-D09C-F17388E33453}"/>
              </a:ext>
            </a:extLst>
          </p:cNvPr>
          <p:cNvSpPr>
            <a:spLocks noGrp="1"/>
          </p:cNvSpPr>
          <p:nvPr>
            <p:ph idx="1"/>
          </p:nvPr>
        </p:nvSpPr>
        <p:spPr>
          <a:xfrm>
            <a:off x="374536" y="1020402"/>
            <a:ext cx="10799998" cy="4423114"/>
          </a:xfrm>
        </p:spPr>
        <p:txBody>
          <a:bodyPr/>
          <a:lstStyle/>
          <a:p>
            <a:pPr marL="0" indent="0">
              <a:buNone/>
            </a:pPr>
            <a:r>
              <a:rPr lang="en-GB" sz="2400" i="1" dirty="0">
                <a:cs typeface="Arial"/>
              </a:rPr>
              <a:t>But what if you want to combine an entirely different set of variables than those the ONS have already provided? </a:t>
            </a:r>
          </a:p>
          <a:p>
            <a:pPr marL="0" indent="0">
              <a:buNone/>
            </a:pPr>
            <a:r>
              <a:rPr lang="en-GB" sz="2400" dirty="0">
                <a:cs typeface="Arial"/>
              </a:rPr>
              <a:t>For example, perhaps you want to compare the proportion of people from different ethnic groups who are aged 50 to 64; live in privately rented homes and who are in poor health. That’s 4 different variables:</a:t>
            </a:r>
          </a:p>
          <a:p>
            <a:pPr marL="1079500"/>
            <a:r>
              <a:rPr lang="en-GB" sz="2400" dirty="0">
                <a:cs typeface="Arial"/>
              </a:rPr>
              <a:t>Age</a:t>
            </a:r>
          </a:p>
          <a:p>
            <a:pPr marL="1079500"/>
            <a:r>
              <a:rPr lang="en-GB" sz="2400" dirty="0">
                <a:cs typeface="Arial"/>
              </a:rPr>
              <a:t>Ethnicity</a:t>
            </a:r>
          </a:p>
          <a:p>
            <a:pPr marL="1079500"/>
            <a:r>
              <a:rPr lang="en-GB" sz="2400" dirty="0">
                <a:cs typeface="Arial"/>
              </a:rPr>
              <a:t>Tenure type </a:t>
            </a:r>
            <a:r>
              <a:rPr lang="en-GB" sz="2400" i="1" dirty="0">
                <a:cs typeface="Arial"/>
              </a:rPr>
              <a:t>and</a:t>
            </a:r>
            <a:endParaRPr lang="en-GB" sz="2400" dirty="0">
              <a:cs typeface="Arial"/>
            </a:endParaRPr>
          </a:p>
          <a:p>
            <a:pPr marL="1079500"/>
            <a:r>
              <a:rPr lang="en-GB" sz="2400" dirty="0">
                <a:cs typeface="Arial"/>
              </a:rPr>
              <a:t>General health</a:t>
            </a:r>
          </a:p>
          <a:p>
            <a:pPr marL="0" indent="0">
              <a:buNone/>
            </a:pPr>
            <a:r>
              <a:rPr lang="en-GB" dirty="0"/>
              <a:t>You can bring together whatever variables you want (with limits discussed below). </a:t>
            </a:r>
          </a:p>
          <a:p>
            <a:pPr marL="0" indent="0">
              <a:buNone/>
            </a:pPr>
            <a:r>
              <a:rPr lang="en-GB" dirty="0"/>
              <a:t>To create your own custom data set go to: </a:t>
            </a:r>
            <a:r>
              <a:rPr lang="en-GB" u="sng" dirty="0"/>
              <a:t>https://www.ons.gov.uk/datasets/create </a:t>
            </a:r>
          </a:p>
          <a:p>
            <a:pPr marL="0" indent="0">
              <a:buNone/>
            </a:pPr>
            <a:endParaRPr lang="en-GB" sz="2000" dirty="0"/>
          </a:p>
        </p:txBody>
      </p:sp>
    </p:spTree>
    <p:extLst>
      <p:ext uri="{BB962C8B-B14F-4D97-AF65-F5344CB8AC3E}">
        <p14:creationId xmlns:p14="http://schemas.microsoft.com/office/powerpoint/2010/main" val="37624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79196-9BDD-BDF6-A406-CCE4BC9FF35F}"/>
              </a:ext>
            </a:extLst>
          </p:cNvPr>
          <p:cNvSpPr>
            <a:spLocks noGrp="1"/>
          </p:cNvSpPr>
          <p:nvPr>
            <p:ph idx="1"/>
          </p:nvPr>
        </p:nvSpPr>
        <p:spPr/>
        <p:txBody>
          <a:bodyPr/>
          <a:lstStyle/>
          <a:p>
            <a:pPr marL="0" indent="0">
              <a:buNone/>
            </a:pPr>
            <a:r>
              <a:rPr lang="en-GB" sz="2800" dirty="0"/>
              <a:t>Select</a:t>
            </a:r>
            <a:r>
              <a:rPr lang="en-GB" sz="2400" dirty="0"/>
              <a:t>:</a:t>
            </a:r>
          </a:p>
          <a:p>
            <a:pPr marL="457200" indent="-457200">
              <a:spcAft>
                <a:spcPts val="600"/>
              </a:spcAft>
              <a:buFont typeface="+mj-lt"/>
              <a:buAutoNum type="arabicPeriod"/>
            </a:pPr>
            <a:r>
              <a:rPr lang="en-GB" sz="2400" dirty="0"/>
              <a:t>Population type: possible choices here</a:t>
            </a:r>
          </a:p>
          <a:p>
            <a:pPr marL="457200" indent="-457200">
              <a:spcAft>
                <a:spcPts val="600"/>
              </a:spcAft>
              <a:buFont typeface="+mj-lt"/>
              <a:buAutoNum type="arabicPeriod"/>
            </a:pPr>
            <a:r>
              <a:rPr lang="en-GB" sz="2400" dirty="0"/>
              <a:t>Area type</a:t>
            </a:r>
          </a:p>
          <a:p>
            <a:pPr marL="457200" indent="-457200">
              <a:spcAft>
                <a:spcPts val="600"/>
              </a:spcAft>
              <a:buFont typeface="+mj-lt"/>
              <a:buAutoNum type="arabicPeriod"/>
            </a:pPr>
            <a:r>
              <a:rPr lang="en-GB" sz="2400" dirty="0"/>
              <a:t>Coverage</a:t>
            </a:r>
          </a:p>
          <a:p>
            <a:pPr marL="457200" indent="-457200">
              <a:spcAft>
                <a:spcPts val="600"/>
              </a:spcAft>
              <a:buFont typeface="+mj-lt"/>
              <a:buAutoNum type="arabicPeriod"/>
            </a:pPr>
            <a:r>
              <a:rPr lang="en-GB" sz="2400" dirty="0"/>
              <a:t>Browse available variables</a:t>
            </a:r>
            <a:endParaRPr lang="en-GB" dirty="0"/>
          </a:p>
        </p:txBody>
      </p:sp>
      <p:sp>
        <p:nvSpPr>
          <p:cNvPr id="5" name="Title 1">
            <a:extLst>
              <a:ext uri="{FF2B5EF4-FFF2-40B4-BE49-F238E27FC236}">
                <a16:creationId xmlns:a16="http://schemas.microsoft.com/office/drawing/2014/main" id="{B2A08385-20A4-38E2-D4FB-9E299E783E14}"/>
              </a:ext>
            </a:extLst>
          </p:cNvPr>
          <p:cNvSpPr txBox="1">
            <a:spLocks/>
          </p:cNvSpPr>
          <p:nvPr/>
        </p:nvSpPr>
        <p:spPr>
          <a:xfrm>
            <a:off x="539998" y="302827"/>
            <a:ext cx="5400000" cy="1034462"/>
          </a:xfrm>
          <a:prstGeom prst="rect">
            <a:avLst/>
          </a:prstGeom>
        </p:spPr>
        <p:txBody>
          <a:bodyPr vert="horz" lIns="0" tIns="0" rIns="0" bIns="0" rtlCol="0" anchor="t" anchorCtr="0">
            <a:noAutofit/>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r>
              <a:rPr lang="en-GB" sz="3200"/>
              <a:t>Creating a custom dataset</a:t>
            </a:r>
            <a:br>
              <a:rPr lang="en-GB" sz="3200"/>
            </a:br>
            <a:endParaRPr lang="en-GB" sz="3200" dirty="0"/>
          </a:p>
        </p:txBody>
      </p:sp>
      <p:pic>
        <p:nvPicPr>
          <p:cNvPr id="7" name="Picture 6">
            <a:extLst>
              <a:ext uri="{FF2B5EF4-FFF2-40B4-BE49-F238E27FC236}">
                <a16:creationId xmlns:a16="http://schemas.microsoft.com/office/drawing/2014/main" id="{67DD31CF-0F5F-6E34-FC1A-6401606D1B69}"/>
              </a:ext>
            </a:extLst>
          </p:cNvPr>
          <p:cNvPicPr>
            <a:picLocks noChangeAspect="1"/>
          </p:cNvPicPr>
          <p:nvPr/>
        </p:nvPicPr>
        <p:blipFill>
          <a:blip r:embed="rId2"/>
          <a:stretch>
            <a:fillRect/>
          </a:stretch>
        </p:blipFill>
        <p:spPr>
          <a:xfrm>
            <a:off x="5641075" y="20843"/>
            <a:ext cx="6550925" cy="6858000"/>
          </a:xfrm>
          <a:prstGeom prst="rect">
            <a:avLst/>
          </a:prstGeom>
        </p:spPr>
      </p:pic>
      <p:cxnSp>
        <p:nvCxnSpPr>
          <p:cNvPr id="9" name="Straight Arrow Connector 8">
            <a:extLst>
              <a:ext uri="{FF2B5EF4-FFF2-40B4-BE49-F238E27FC236}">
                <a16:creationId xmlns:a16="http://schemas.microsoft.com/office/drawing/2014/main" id="{13C9574A-676A-3A25-A507-7783CE3445E4}"/>
              </a:ext>
            </a:extLst>
          </p:cNvPr>
          <p:cNvCxnSpPr>
            <a:cxnSpLocks/>
          </p:cNvCxnSpPr>
          <p:nvPr/>
        </p:nvCxnSpPr>
        <p:spPr>
          <a:xfrm>
            <a:off x="4659838" y="2639220"/>
            <a:ext cx="1148780" cy="1027088"/>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7164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16D-AE5D-4142-405C-7AFE67D80C33}"/>
              </a:ext>
            </a:extLst>
          </p:cNvPr>
          <p:cNvSpPr>
            <a:spLocks noGrp="1"/>
          </p:cNvSpPr>
          <p:nvPr>
            <p:ph type="title"/>
          </p:nvPr>
        </p:nvSpPr>
        <p:spPr>
          <a:xfrm>
            <a:off x="518919" y="343192"/>
            <a:ext cx="9008257" cy="1034462"/>
          </a:xfrm>
        </p:spPr>
        <p:txBody>
          <a:bodyPr/>
          <a:lstStyle/>
          <a:p>
            <a:r>
              <a:rPr lang="en-GB" dirty="0"/>
              <a:t>Selecting the population type for custom tables</a:t>
            </a:r>
          </a:p>
        </p:txBody>
      </p:sp>
      <p:sp>
        <p:nvSpPr>
          <p:cNvPr id="3" name="Content Placeholder 2">
            <a:extLst>
              <a:ext uri="{FF2B5EF4-FFF2-40B4-BE49-F238E27FC236}">
                <a16:creationId xmlns:a16="http://schemas.microsoft.com/office/drawing/2014/main" id="{8C1A2F7F-18A7-35D9-A979-42E54B683D59}"/>
              </a:ext>
            </a:extLst>
          </p:cNvPr>
          <p:cNvSpPr>
            <a:spLocks noGrp="1"/>
          </p:cNvSpPr>
          <p:nvPr>
            <p:ph idx="1"/>
          </p:nvPr>
        </p:nvSpPr>
        <p:spPr>
          <a:xfrm>
            <a:off x="518920" y="1057232"/>
            <a:ext cx="11154160" cy="4423114"/>
          </a:xfrm>
        </p:spPr>
        <p:txBody>
          <a:bodyPr/>
          <a:lstStyle/>
          <a:p>
            <a:pPr>
              <a:lnSpc>
                <a:spcPct val="100000"/>
              </a:lnSpc>
              <a:spcAft>
                <a:spcPts val="1200"/>
              </a:spcAft>
            </a:pPr>
            <a:r>
              <a:rPr lang="en-GB" sz="2000" dirty="0">
                <a:solidFill>
                  <a:srgbClr val="222222"/>
                </a:solidFill>
                <a:latin typeface="Calibri" panose="020F0502020204030204" pitchFamily="34" charset="0"/>
                <a:cs typeface="Calibri" panose="020F0502020204030204" pitchFamily="34" charset="0"/>
              </a:rPr>
              <a:t>If you’re interested in all the individuals who live in the population, then select</a:t>
            </a:r>
            <a:r>
              <a:rPr lang="en-GB" sz="2000" b="1" dirty="0">
                <a:solidFill>
                  <a:srgbClr val="222222"/>
                </a:solidFill>
                <a:latin typeface="Calibri" panose="020F0502020204030204" pitchFamily="34" charset="0"/>
                <a:cs typeface="Calibri" panose="020F0502020204030204" pitchFamily="34" charset="0"/>
              </a:rPr>
              <a:t> Usual residents </a:t>
            </a:r>
            <a:r>
              <a:rPr lang="en-GB" sz="2000" dirty="0">
                <a:solidFill>
                  <a:srgbClr val="222222"/>
                </a:solidFill>
                <a:latin typeface="Calibri" panose="020F0502020204030204" pitchFamily="34" charset="0"/>
                <a:cs typeface="Calibri" panose="020F0502020204030204" pitchFamily="34" charset="0"/>
              </a:rPr>
              <a:t>(= </a:t>
            </a:r>
            <a:r>
              <a:rPr lang="en-GB" sz="2000" b="1" dirty="0">
                <a:solidFill>
                  <a:srgbClr val="222222"/>
                </a:solidFill>
                <a:latin typeface="Calibri" panose="020F0502020204030204" pitchFamily="34" charset="0"/>
                <a:cs typeface="Calibri" panose="020F0502020204030204" pitchFamily="34" charset="0"/>
              </a:rPr>
              <a:t>Usual residents in communal establishments + Usual residents in households). </a:t>
            </a:r>
            <a:r>
              <a:rPr lang="en-GB" sz="2000" dirty="0">
                <a:solidFill>
                  <a:srgbClr val="222222"/>
                </a:solidFill>
                <a:latin typeface="Calibri" panose="020F0502020204030204" pitchFamily="34" charset="0"/>
                <a:cs typeface="Calibri" panose="020F0502020204030204" pitchFamily="34" charset="0"/>
              </a:rPr>
              <a:t>This is the main population base for census statistics. For example, you should select this if you want to look at characteristics specific to an individual such as health, age or ethnic group. </a:t>
            </a:r>
          </a:p>
          <a:p>
            <a:pPr>
              <a:lnSpc>
                <a:spcPct val="100000"/>
              </a:lnSpc>
              <a:spcAft>
                <a:spcPts val="1200"/>
              </a:spcAft>
            </a:pPr>
            <a:r>
              <a:rPr lang="en-GB" sz="2000" dirty="0">
                <a:solidFill>
                  <a:srgbClr val="222222"/>
                </a:solidFill>
                <a:latin typeface="Calibri" panose="020F0502020204030204" pitchFamily="34" charset="0"/>
                <a:cs typeface="Calibri" panose="020F0502020204030204" pitchFamily="34" charset="0"/>
              </a:rPr>
              <a:t>If you interested in things that are associated with a household, such as type of tenure or number of cars or number of bedrooms, then you should select either </a:t>
            </a:r>
            <a:r>
              <a:rPr lang="en-GB" sz="2000" b="1" dirty="0">
                <a:solidFill>
                  <a:srgbClr val="222222"/>
                </a:solidFill>
                <a:latin typeface="Calibri" panose="020F0502020204030204" pitchFamily="34" charset="0"/>
                <a:cs typeface="Calibri" panose="020F0502020204030204" pitchFamily="34" charset="0"/>
              </a:rPr>
              <a:t>Households </a:t>
            </a:r>
            <a:r>
              <a:rPr lang="en-GB" sz="2000" dirty="0">
                <a:solidFill>
                  <a:srgbClr val="222222"/>
                </a:solidFill>
                <a:latin typeface="Calibri" panose="020F0502020204030204" pitchFamily="34" charset="0"/>
                <a:cs typeface="Calibri" panose="020F0502020204030204" pitchFamily="34" charset="0"/>
              </a:rPr>
              <a:t>or </a:t>
            </a:r>
            <a:r>
              <a:rPr lang="en-GB" sz="2000" b="1" dirty="0">
                <a:solidFill>
                  <a:srgbClr val="222222"/>
                </a:solidFill>
                <a:latin typeface="Calibri" panose="020F0502020204030204" pitchFamily="34" charset="0"/>
                <a:cs typeface="Calibri" panose="020F0502020204030204" pitchFamily="34" charset="0"/>
              </a:rPr>
              <a:t>Household reference persons</a:t>
            </a:r>
            <a:r>
              <a:rPr lang="en-GB" sz="2000" dirty="0">
                <a:solidFill>
                  <a:srgbClr val="222222"/>
                </a:solidFill>
                <a:latin typeface="Calibri" panose="020F0502020204030204" pitchFamily="34" charset="0"/>
                <a:cs typeface="Calibri" panose="020F0502020204030204" pitchFamily="34" charset="0"/>
              </a:rPr>
              <a:t>.</a:t>
            </a:r>
          </a:p>
          <a:p>
            <a:pPr marL="896938" lvl="3" indent="-536575">
              <a:lnSpc>
                <a:spcPct val="100000"/>
              </a:lnSpc>
            </a:pPr>
            <a:r>
              <a:rPr lang="en-GB" sz="1800" b="0" i="0" dirty="0">
                <a:solidFill>
                  <a:srgbClr val="323132"/>
                </a:solidFill>
                <a:effectLst/>
                <a:latin typeface="Calibri" panose="020F0502020204030204" pitchFamily="34" charset="0"/>
                <a:cs typeface="Calibri" panose="020F0502020204030204" pitchFamily="34" charset="0"/>
              </a:rPr>
              <a:t>A "</a:t>
            </a:r>
            <a:r>
              <a:rPr lang="en-GB" sz="1800" b="1" i="0" dirty="0">
                <a:solidFill>
                  <a:srgbClr val="323132"/>
                </a:solidFill>
                <a:effectLst/>
                <a:latin typeface="Calibri" panose="020F0502020204030204" pitchFamily="34" charset="0"/>
                <a:cs typeface="Calibri" panose="020F0502020204030204" pitchFamily="34" charset="0"/>
              </a:rPr>
              <a:t>household</a:t>
            </a:r>
            <a:r>
              <a:rPr lang="en-GB" sz="1800" b="0" i="0" dirty="0">
                <a:solidFill>
                  <a:srgbClr val="323132"/>
                </a:solidFill>
                <a:effectLst/>
                <a:latin typeface="Calibri" panose="020F0502020204030204" pitchFamily="34" charset="0"/>
                <a:cs typeface="Calibri" panose="020F0502020204030204" pitchFamily="34" charset="0"/>
              </a:rPr>
              <a:t>" is one person living alone, or a group of people living at the same address.</a:t>
            </a:r>
          </a:p>
          <a:p>
            <a:pPr marL="896938" lvl="3" indent="-536575">
              <a:lnSpc>
                <a:spcPct val="100000"/>
              </a:lnSpc>
            </a:pPr>
            <a:r>
              <a:rPr lang="en-GB" sz="1800" b="0" i="0" dirty="0">
                <a:solidFill>
                  <a:srgbClr val="323132"/>
                </a:solidFill>
                <a:effectLst/>
                <a:latin typeface="Calibri" panose="020F0502020204030204" pitchFamily="34" charset="0"/>
                <a:cs typeface="Calibri" panose="020F0502020204030204" pitchFamily="34" charset="0"/>
              </a:rPr>
              <a:t>A "</a:t>
            </a:r>
            <a:r>
              <a:rPr lang="en-GB" sz="1800" b="1" i="0" dirty="0">
                <a:solidFill>
                  <a:srgbClr val="323132"/>
                </a:solidFill>
                <a:effectLst/>
                <a:latin typeface="Calibri" panose="020F0502020204030204" pitchFamily="34" charset="0"/>
                <a:cs typeface="Calibri" panose="020F0502020204030204" pitchFamily="34" charset="0"/>
              </a:rPr>
              <a:t>household reference person</a:t>
            </a:r>
            <a:r>
              <a:rPr lang="en-GB" sz="1800" b="0" i="0" dirty="0">
                <a:solidFill>
                  <a:srgbClr val="323132"/>
                </a:solidFill>
                <a:effectLst/>
                <a:latin typeface="Calibri" panose="020F0502020204030204" pitchFamily="34" charset="0"/>
                <a:cs typeface="Calibri" panose="020F0502020204030204" pitchFamily="34" charset="0"/>
              </a:rPr>
              <a:t>" (HRP) is the household member who owns the accommodation or is legally responsible for the rent. If there are joint householders, the one with the highest income is the HRP. If their income is the same, then the eldest one is the HRP.</a:t>
            </a:r>
          </a:p>
          <a:p>
            <a:pPr>
              <a:lnSpc>
                <a:spcPct val="100000"/>
              </a:lnSpc>
              <a:spcAft>
                <a:spcPts val="1200"/>
              </a:spcAft>
            </a:pPr>
            <a:r>
              <a:rPr lang="en-GB" sz="2000" b="0" i="0" dirty="0">
                <a:solidFill>
                  <a:srgbClr val="323132"/>
                </a:solidFill>
                <a:effectLst/>
                <a:latin typeface="Calibri" panose="020F0502020204030204" pitchFamily="34" charset="0"/>
                <a:cs typeface="Calibri" panose="020F0502020204030204" pitchFamily="34" charset="0"/>
              </a:rPr>
              <a:t>Select </a:t>
            </a:r>
            <a:r>
              <a:rPr lang="en-GB" sz="2000" b="1" i="0" dirty="0">
                <a:solidFill>
                  <a:srgbClr val="323132"/>
                </a:solidFill>
                <a:effectLst/>
                <a:latin typeface="Calibri" panose="020F0502020204030204" pitchFamily="34" charset="0"/>
                <a:cs typeface="Calibri" panose="020F0502020204030204" pitchFamily="34" charset="0"/>
              </a:rPr>
              <a:t>household reference persons </a:t>
            </a:r>
            <a:r>
              <a:rPr lang="en-GB" sz="2000" b="0" i="0" dirty="0">
                <a:solidFill>
                  <a:srgbClr val="323132"/>
                </a:solidFill>
                <a:effectLst/>
                <a:latin typeface="Calibri" panose="020F0502020204030204" pitchFamily="34" charset="0"/>
                <a:cs typeface="Calibri" panose="020F0502020204030204" pitchFamily="34" charset="0"/>
              </a:rPr>
              <a:t>rather than </a:t>
            </a:r>
            <a:r>
              <a:rPr lang="en-GB" sz="2000" b="1" i="0" dirty="0">
                <a:solidFill>
                  <a:srgbClr val="323132"/>
                </a:solidFill>
                <a:effectLst/>
                <a:latin typeface="Calibri" panose="020F0502020204030204" pitchFamily="34" charset="0"/>
                <a:cs typeface="Calibri" panose="020F0502020204030204" pitchFamily="34" charset="0"/>
              </a:rPr>
              <a:t>households</a:t>
            </a:r>
            <a:r>
              <a:rPr lang="en-GB" sz="2000" b="0" i="0" dirty="0">
                <a:solidFill>
                  <a:srgbClr val="323132"/>
                </a:solidFill>
                <a:effectLst/>
                <a:latin typeface="Calibri" panose="020F0502020204030204" pitchFamily="34" charset="0"/>
                <a:cs typeface="Calibri" panose="020F0502020204030204" pitchFamily="34" charset="0"/>
              </a:rPr>
              <a:t> if you want to include characteristics of an individual associated with the home (say age or ethnicity) along with characteristics of the home (say tenure or overcrowding). For example, select </a:t>
            </a:r>
            <a:r>
              <a:rPr lang="en-GB" sz="2000" b="1" i="0" dirty="0">
                <a:solidFill>
                  <a:srgbClr val="323132"/>
                </a:solidFill>
                <a:effectLst/>
                <a:latin typeface="Calibri" panose="020F0502020204030204" pitchFamily="34" charset="0"/>
                <a:cs typeface="Calibri" panose="020F0502020204030204" pitchFamily="34" charset="0"/>
              </a:rPr>
              <a:t>household reference persons if </a:t>
            </a:r>
            <a:r>
              <a:rPr lang="en-GB" sz="2000" b="0" i="0" dirty="0">
                <a:solidFill>
                  <a:srgbClr val="323132"/>
                </a:solidFill>
                <a:effectLst/>
                <a:latin typeface="Calibri" panose="020F0502020204030204" pitchFamily="34" charset="0"/>
                <a:cs typeface="Calibri" panose="020F0502020204030204" pitchFamily="34" charset="0"/>
              </a:rPr>
              <a:t>you’re interested in the prevalence of overcrowding in homes headed by someone aged 60 or older. </a:t>
            </a:r>
            <a:endParaRPr lang="en-GB" sz="2000" b="0" i="0" dirty="0">
              <a:solidFill>
                <a:srgbClr val="222222"/>
              </a:solidFill>
              <a:effectLst/>
              <a:latin typeface="Calibri" panose="020F0502020204030204" pitchFamily="34" charset="0"/>
              <a:cs typeface="Calibri" panose="020F0502020204030204" pitchFamily="34" charset="0"/>
            </a:endParaRPr>
          </a:p>
          <a:p>
            <a:pPr>
              <a:lnSpc>
                <a:spcPct val="100000"/>
              </a:lnSpc>
              <a:spcAft>
                <a:spcPts val="1200"/>
              </a:spcAft>
            </a:pPr>
            <a:endParaRPr lang="en-GB" sz="2000" b="0" i="0" dirty="0">
              <a:solidFill>
                <a:srgbClr val="222222"/>
              </a:solidFill>
              <a:effectLst/>
              <a:latin typeface="Calibri" panose="020F0502020204030204" pitchFamily="34" charset="0"/>
              <a:cs typeface="Calibri" panose="020F0502020204030204" pitchFamily="34" charset="0"/>
            </a:endParaRPr>
          </a:p>
          <a:p>
            <a:pPr>
              <a:lnSpc>
                <a:spcPct val="100000"/>
              </a:lnSpc>
              <a:spcAft>
                <a:spcPts val="1200"/>
              </a:spcAft>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346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4323-495D-FB17-6227-18D1376519F1}"/>
              </a:ext>
            </a:extLst>
          </p:cNvPr>
          <p:cNvSpPr>
            <a:spLocks noGrp="1"/>
          </p:cNvSpPr>
          <p:nvPr>
            <p:ph type="title"/>
          </p:nvPr>
        </p:nvSpPr>
        <p:spPr>
          <a:xfrm>
            <a:off x="531151" y="228600"/>
            <a:ext cx="5400000" cy="1034462"/>
          </a:xfrm>
        </p:spPr>
        <p:txBody>
          <a:bodyPr/>
          <a:lstStyle/>
          <a:p>
            <a:r>
              <a:rPr lang="en-GB" dirty="0"/>
              <a:t>Selecting area type and coverage for custom tables</a:t>
            </a:r>
          </a:p>
        </p:txBody>
      </p:sp>
      <p:pic>
        <p:nvPicPr>
          <p:cNvPr id="6" name="Picture 5">
            <a:extLst>
              <a:ext uri="{FF2B5EF4-FFF2-40B4-BE49-F238E27FC236}">
                <a16:creationId xmlns:a16="http://schemas.microsoft.com/office/drawing/2014/main" id="{27E41011-ED61-F2F4-A8B5-E099B3D82FA6}"/>
              </a:ext>
            </a:extLst>
          </p:cNvPr>
          <p:cNvPicPr>
            <a:picLocks noChangeAspect="1"/>
          </p:cNvPicPr>
          <p:nvPr/>
        </p:nvPicPr>
        <p:blipFill>
          <a:blip r:embed="rId2"/>
          <a:stretch>
            <a:fillRect/>
          </a:stretch>
        </p:blipFill>
        <p:spPr>
          <a:xfrm>
            <a:off x="6260850" y="228600"/>
            <a:ext cx="5391150" cy="6629400"/>
          </a:xfrm>
          <a:prstGeom prst="rect">
            <a:avLst/>
          </a:prstGeom>
        </p:spPr>
      </p:pic>
      <p:sp>
        <p:nvSpPr>
          <p:cNvPr id="7" name="TextBox 6">
            <a:extLst>
              <a:ext uri="{FF2B5EF4-FFF2-40B4-BE49-F238E27FC236}">
                <a16:creationId xmlns:a16="http://schemas.microsoft.com/office/drawing/2014/main" id="{E383C148-C3D9-033F-36E6-3CE8B4D250BC}"/>
              </a:ext>
            </a:extLst>
          </p:cNvPr>
          <p:cNvSpPr txBox="1"/>
          <p:nvPr/>
        </p:nvSpPr>
        <p:spPr>
          <a:xfrm>
            <a:off x="531151" y="1345324"/>
            <a:ext cx="5623034" cy="3924151"/>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GB" dirty="0"/>
              <a:t>Select the area type you’re interested in, for example lower tier local authorities (LTLAs)</a:t>
            </a:r>
            <a:endParaRPr lang="en-GB" dirty="0">
              <a:cs typeface="Arial"/>
            </a:endParaRPr>
          </a:p>
          <a:p>
            <a:pPr marL="285750" indent="-285750">
              <a:spcBef>
                <a:spcPts val="600"/>
              </a:spcBef>
              <a:buFont typeface="Arial" panose="020B0604020202020204" pitchFamily="34" charset="0"/>
              <a:buChar char="•"/>
            </a:pPr>
            <a:r>
              <a:rPr lang="en-GB" dirty="0"/>
              <a:t>Coverage is the geography across which you want to compare your area type. For example, do you want data for the LTLAs in all of England (309 of them), or in one region of England, or in an upper tier local authority? </a:t>
            </a:r>
          </a:p>
          <a:p>
            <a:pPr marL="285750" indent="-285750">
              <a:spcBef>
                <a:spcPts val="600"/>
              </a:spcBef>
              <a:buFont typeface="Arial" panose="020B0604020202020204" pitchFamily="34" charset="0"/>
              <a:buChar char="•"/>
            </a:pPr>
            <a:r>
              <a:rPr lang="en-GB" dirty="0"/>
              <a:t>To obtain England-level national data, select countries for area type and England and Wales for coverage – you will generate data for England and for Wales and you can then select out the data for England.</a:t>
            </a:r>
          </a:p>
          <a:p>
            <a:pPr marL="285750" indent="-285750">
              <a:spcBef>
                <a:spcPts val="600"/>
              </a:spcBef>
              <a:buFont typeface="Arial" panose="020B0604020202020204" pitchFamily="34" charset="0"/>
              <a:buChar char="•"/>
            </a:pPr>
            <a:endParaRPr lang="en-GB" dirty="0">
              <a:cs typeface="Arial"/>
            </a:endParaRPr>
          </a:p>
        </p:txBody>
      </p:sp>
    </p:spTree>
    <p:extLst>
      <p:ext uri="{BB962C8B-B14F-4D97-AF65-F5344CB8AC3E}">
        <p14:creationId xmlns:p14="http://schemas.microsoft.com/office/powerpoint/2010/main" val="845504948"/>
      </p:ext>
    </p:extLst>
  </p:cSld>
  <p:clrMapOvr>
    <a:masterClrMapping/>
  </p:clrMapOvr>
</p:sld>
</file>

<file path=ppt/theme/theme1.xml><?xml version="1.0" encoding="utf-8"?>
<a:theme xmlns:a="http://schemas.openxmlformats.org/drawingml/2006/main" name="3_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 id="{75B55EB3-898B-40EF-86E2-EF1B7F5F7C4E}" vid="{CB10ADAE-814F-4ADF-9303-5E4D45055DF5}"/>
    </a:ext>
  </a:extLst>
</a:theme>
</file>

<file path=ppt/theme/theme2.xml><?xml version="1.0" encoding="utf-8"?>
<a:theme xmlns:a="http://schemas.openxmlformats.org/drawingml/2006/main" name="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 id="{75B55EB3-898B-40EF-86E2-EF1B7F5F7C4E}" vid="{CB10ADAE-814F-4ADF-9303-5E4D45055D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f7f6451-332d-4563-b29e-be0670c99532" xsi:nil="true"/>
    <lcf76f155ced4ddcb4097134ff3c332f xmlns="45aae688-2891-4e1c-9d50-9b6abb6f6f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3AE67BD3BADF49B7A22B07C4324F5A" ma:contentTypeVersion="14" ma:contentTypeDescription="Create a new document." ma:contentTypeScope="" ma:versionID="37299b51b1b480d135629e6cd9e133dd">
  <xsd:schema xmlns:xsd="http://www.w3.org/2001/XMLSchema" xmlns:xs="http://www.w3.org/2001/XMLSchema" xmlns:p="http://schemas.microsoft.com/office/2006/metadata/properties" xmlns:ns2="45aae688-2891-4e1c-9d50-9b6abb6f6fc9" xmlns:ns3="0f7f6451-332d-4563-b29e-be0670c99532" targetNamespace="http://schemas.microsoft.com/office/2006/metadata/properties" ma:root="true" ma:fieldsID="a09e86d7c12b1bc99ac5f4a8a60519a5" ns2:_="" ns3:_="">
    <xsd:import namespace="45aae688-2891-4e1c-9d50-9b6abb6f6fc9"/>
    <xsd:import namespace="0f7f6451-332d-4563-b29e-be0670c995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ae688-2891-4e1c-9d50-9b6abb6f6f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619fbf-a491-4819-8265-8a3d053321e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7f6451-332d-4563-b29e-be0670c995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8bdb97d-abc1-4ee2-8a5b-c26eae65edcd}" ma:internalName="TaxCatchAll" ma:showField="CatchAllData" ma:web="0f7f6451-332d-4563-b29e-be0670c995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8035B-C4CF-418A-9CA8-D5BBA4293489}">
  <ds:schemaRefs>
    <ds:schemaRef ds:uri="http://www.w3.org/XML/1998/namespace"/>
    <ds:schemaRef ds:uri="http://purl.org/dc/terms/"/>
    <ds:schemaRef ds:uri="45aae688-2891-4e1c-9d50-9b6abb6f6fc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f7f6451-332d-4563-b29e-be0670c99532"/>
    <ds:schemaRef ds:uri="http://purl.org/dc/dcmitype/"/>
  </ds:schemaRefs>
</ds:datastoreItem>
</file>

<file path=customXml/itemProps2.xml><?xml version="1.0" encoding="utf-8"?>
<ds:datastoreItem xmlns:ds="http://schemas.openxmlformats.org/officeDocument/2006/customXml" ds:itemID="{63A4F64B-6A07-4BBE-BD45-C3DE03B0DD7B}">
  <ds:schemaRefs>
    <ds:schemaRef ds:uri="0f7f6451-332d-4563-b29e-be0670c99532"/>
    <ds:schemaRef ds:uri="45aae688-2891-4e1c-9d50-9b6abb6f6f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5B796A-4502-49FA-827F-BD9FEBED1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1229</TotalTime>
  <Words>1281</Words>
  <Application>Microsoft Office PowerPoint</Application>
  <PresentationFormat>Widescreen</PresentationFormat>
  <Paragraphs>80</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3_Office Theme</vt:lpstr>
      <vt:lpstr>Office Theme</vt:lpstr>
      <vt:lpstr>Census 2021: finding the data you need</vt:lpstr>
      <vt:lpstr>Home page for census 2021: https://www.ons.gov.uk/census</vt:lpstr>
      <vt:lpstr>Variables in Census 2021 by topic</vt:lpstr>
      <vt:lpstr>A range of Census 2021 outputs from off-the shelf to fully tailored </vt:lpstr>
      <vt:lpstr>PowerPoint Presentation</vt:lpstr>
      <vt:lpstr>Custom datasets </vt:lpstr>
      <vt:lpstr>PowerPoint Presentation</vt:lpstr>
      <vt:lpstr>Selecting the population type for custom tables</vt:lpstr>
      <vt:lpstr>Selecting area type and coverage for custom tables</vt:lpstr>
      <vt:lpstr>More on coverage for custom tables</vt:lpstr>
      <vt:lpstr>PowerPoint Presentation</vt:lpstr>
      <vt:lpstr>Last steps to create your custom table</vt:lpstr>
      <vt:lpstr>PowerPoint Presentation</vt:lpstr>
      <vt:lpstr>Some handy “off-the shelf” Census 2021 resources</vt:lpstr>
      <vt:lpstr>Find facts and figures about areas in England and Wales </vt:lpstr>
      <vt:lpstr>https://www.ons.gov.uk/peoplepopulationandcommunity/populationandmigration/populationestimates/articles/howyourareahaschangedin10yearscensus2021/2022-11-08  </vt:lpstr>
      <vt:lpstr>PowerPoint Presentation</vt:lpstr>
      <vt:lpstr>PowerPoint Presentation</vt:lpstr>
      <vt:lpstr>Area profiles also available on Nomis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picture of inequality and deteriorating health: data from Census 2021</dc:title>
  <dc:creator>Aideen Young</dc:creator>
  <cp:lastModifiedBy>Aideen Young</cp:lastModifiedBy>
  <cp:revision>132</cp:revision>
  <dcterms:created xsi:type="dcterms:W3CDTF">2023-03-21T10:17:10Z</dcterms:created>
  <dcterms:modified xsi:type="dcterms:W3CDTF">2023-05-19T13:18:42Z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0x0101005D3AE67BD3BADF49B7A22B07C4324F5A</vt:lpwstr>
  </property>
  <property fmtid="{D5CDD505-2E9C-101B-9397-08002B2CF9AE}" pid="3" name="MediaServiceImageTags">
    <vt:lpwstr/>
  </property>
</Properties>
</file>